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41"/>
  </p:notesMasterIdLst>
  <p:handoutMasterIdLst>
    <p:handoutMasterId r:id="rId42"/>
  </p:handoutMasterIdLst>
  <p:sldIdLst>
    <p:sldId id="694" r:id="rId2"/>
    <p:sldId id="698" r:id="rId3"/>
    <p:sldId id="754" r:id="rId4"/>
    <p:sldId id="695" r:id="rId5"/>
    <p:sldId id="755" r:id="rId6"/>
    <p:sldId id="778" r:id="rId7"/>
    <p:sldId id="733" r:id="rId8"/>
    <p:sldId id="764" r:id="rId9"/>
    <p:sldId id="734" r:id="rId10"/>
    <p:sldId id="759" r:id="rId11"/>
    <p:sldId id="735" r:id="rId12"/>
    <p:sldId id="767" r:id="rId13"/>
    <p:sldId id="736" r:id="rId14"/>
    <p:sldId id="700" r:id="rId15"/>
    <p:sldId id="737" r:id="rId16"/>
    <p:sldId id="779" r:id="rId17"/>
    <p:sldId id="682" r:id="rId18"/>
    <p:sldId id="738" r:id="rId19"/>
    <p:sldId id="739" r:id="rId20"/>
    <p:sldId id="742" r:id="rId21"/>
    <p:sldId id="758" r:id="rId22"/>
    <p:sldId id="740" r:id="rId23"/>
    <p:sldId id="741" r:id="rId24"/>
    <p:sldId id="760" r:id="rId25"/>
    <p:sldId id="761" r:id="rId26"/>
    <p:sldId id="745" r:id="rId27"/>
    <p:sldId id="748" r:id="rId28"/>
    <p:sldId id="770" r:id="rId29"/>
    <p:sldId id="771" r:id="rId30"/>
    <p:sldId id="775" r:id="rId31"/>
    <p:sldId id="773" r:id="rId32"/>
    <p:sldId id="772" r:id="rId33"/>
    <p:sldId id="774" r:id="rId34"/>
    <p:sldId id="750" r:id="rId35"/>
    <p:sldId id="766" r:id="rId36"/>
    <p:sldId id="765" r:id="rId37"/>
    <p:sldId id="752" r:id="rId38"/>
    <p:sldId id="753" r:id="rId39"/>
    <p:sldId id="768" r:id="rId40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73E1A7D-2067-4F49-923F-389DB57A7F7C}">
          <p14:sldIdLst>
            <p14:sldId id="694"/>
            <p14:sldId id="698"/>
            <p14:sldId id="754"/>
            <p14:sldId id="695"/>
            <p14:sldId id="755"/>
            <p14:sldId id="778"/>
            <p14:sldId id="733"/>
            <p14:sldId id="764"/>
            <p14:sldId id="734"/>
            <p14:sldId id="759"/>
            <p14:sldId id="735"/>
            <p14:sldId id="767"/>
            <p14:sldId id="736"/>
            <p14:sldId id="700"/>
            <p14:sldId id="737"/>
            <p14:sldId id="779"/>
            <p14:sldId id="682"/>
            <p14:sldId id="738"/>
            <p14:sldId id="739"/>
            <p14:sldId id="742"/>
            <p14:sldId id="758"/>
            <p14:sldId id="740"/>
            <p14:sldId id="741"/>
            <p14:sldId id="760"/>
            <p14:sldId id="761"/>
            <p14:sldId id="745"/>
            <p14:sldId id="748"/>
            <p14:sldId id="770"/>
            <p14:sldId id="771"/>
            <p14:sldId id="775"/>
            <p14:sldId id="773"/>
            <p14:sldId id="772"/>
            <p14:sldId id="774"/>
            <p14:sldId id="750"/>
            <p14:sldId id="766"/>
            <p14:sldId id="765"/>
            <p14:sldId id="752"/>
            <p14:sldId id="753"/>
            <p14:sldId id="7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F04"/>
    <a:srgbClr val="0000FF"/>
    <a:srgbClr val="FF1D1D"/>
    <a:srgbClr val="E84902"/>
    <a:srgbClr val="BC57D7"/>
    <a:srgbClr val="1F9200"/>
    <a:srgbClr val="990199"/>
    <a:srgbClr val="9A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5" autoAdjust="0"/>
    <p:restoredTop sz="94424" autoAdjust="0"/>
  </p:normalViewPr>
  <p:slideViewPr>
    <p:cSldViewPr>
      <p:cViewPr varScale="1">
        <p:scale>
          <a:sx n="87" d="100"/>
          <a:sy n="87" d="100"/>
        </p:scale>
        <p:origin x="37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458"/>
    </p:cViewPr>
  </p:sorterViewPr>
  <p:notesViewPr>
    <p:cSldViewPr>
      <p:cViewPr varScale="1">
        <p:scale>
          <a:sx n="70" d="100"/>
          <a:sy n="70" d="100"/>
        </p:scale>
        <p:origin x="-182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EC5C5-4447-4ED1-8DBC-36CE9CCD8636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C11F556-162B-4499-BC53-E846F41F7014}">
      <dgm:prSet phldrT="[文字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altLang="en-US" sz="2500" smtClean="0"/>
            <a:t>I Watchman</a:t>
          </a:r>
        </a:p>
      </dgm:t>
    </dgm:pt>
    <dgm:pt modelId="{D6CC7751-9691-4DFC-B873-89E10D12AEB9}" type="parTrans" cxnId="{A848AB89-4545-4420-8FF3-F9A123F833FC}">
      <dgm:prSet/>
      <dgm:spPr/>
      <dgm:t>
        <a:bodyPr/>
        <a:lstStyle/>
        <a:p>
          <a:endParaRPr lang="zh-TW" altLang="en-US"/>
        </a:p>
      </dgm:t>
    </dgm:pt>
    <dgm:pt modelId="{44043334-5782-4236-B9F3-B6F5F29F4394}" type="sibTrans" cxnId="{A848AB89-4545-4420-8FF3-F9A123F833FC}">
      <dgm:prSet/>
      <dgm:spPr/>
      <dgm:t>
        <a:bodyPr/>
        <a:lstStyle/>
        <a:p>
          <a:endParaRPr lang="zh-TW" altLang="en-US"/>
        </a:p>
      </dgm:t>
    </dgm:pt>
    <dgm:pt modelId="{CAB4E141-801D-4194-9C4B-AD520C872BD9}">
      <dgm:prSet phldrT="[文字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2500" smtClean="0"/>
            <a:t>創新</a:t>
          </a:r>
          <a:endParaRPr lang="en-US" altLang="zh-TW" sz="2500" smtClean="0"/>
        </a:p>
        <a:p>
          <a:r>
            <a:rPr lang="zh-TW" altLang="en-US" sz="1700" smtClean="0"/>
            <a:t>Snort本為入侵偵測系統，本系統改為區域網路防護使用。</a:t>
          </a:r>
          <a:endParaRPr lang="zh-TW" altLang="en-US" sz="1700"/>
        </a:p>
      </dgm:t>
    </dgm:pt>
    <dgm:pt modelId="{2D10826A-34B5-41AD-84E2-9EBF4E5090EE}" type="parTrans" cxnId="{E9235A54-ABC1-49CF-83A3-B3E565836598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/>
        </a:p>
      </dgm:t>
    </dgm:pt>
    <dgm:pt modelId="{888719F9-10D3-4164-82E0-A0F3F7392E96}" type="sibTrans" cxnId="{E9235A54-ABC1-49CF-83A3-B3E565836598}">
      <dgm:prSet/>
      <dgm:spPr/>
      <dgm:t>
        <a:bodyPr/>
        <a:lstStyle/>
        <a:p>
          <a:endParaRPr lang="zh-TW" altLang="en-US"/>
        </a:p>
      </dgm:t>
    </dgm:pt>
    <dgm:pt modelId="{EAFE378C-D98D-4798-97AF-C05B7CC24F74}">
      <dgm:prSet phldrT="[文字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altLang="zh-TW" sz="1700" smtClean="0"/>
        </a:p>
        <a:p>
          <a:r>
            <a:rPr lang="zh-TW" altLang="en-US" sz="2500" smtClean="0"/>
            <a:t>創意</a:t>
          </a:r>
          <a:endParaRPr lang="en-US" altLang="zh-TW" sz="2500" smtClean="0"/>
        </a:p>
        <a:p>
          <a:r>
            <a:rPr lang="zh-TW" altLang="en-US" sz="1700" smtClean="0"/>
            <a:t>Dhcpstarv本具攻擊性工具，本系統改為阻止惡意DHCP Server配發IP。</a:t>
          </a:r>
          <a:endParaRPr lang="en-US" altLang="zh-TW" sz="1700" smtClean="0"/>
        </a:p>
        <a:p>
          <a:endParaRPr lang="zh-TW" altLang="en-US" sz="1700"/>
        </a:p>
      </dgm:t>
    </dgm:pt>
    <dgm:pt modelId="{03A5247E-F57A-4B2B-97E2-481319E83548}" type="parTrans" cxnId="{DACC7409-AF7D-44F5-BDF4-6F5FF954042F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/>
        </a:p>
      </dgm:t>
    </dgm:pt>
    <dgm:pt modelId="{0EC9E426-196E-4CA8-9399-8C1F8AE692AE}" type="sibTrans" cxnId="{DACC7409-AF7D-44F5-BDF4-6F5FF954042F}">
      <dgm:prSet/>
      <dgm:spPr/>
      <dgm:t>
        <a:bodyPr/>
        <a:lstStyle/>
        <a:p>
          <a:endParaRPr lang="zh-TW" altLang="en-US"/>
        </a:p>
      </dgm:t>
    </dgm:pt>
    <dgm:pt modelId="{D8AB4867-47A2-43CA-9D2F-483F3D7E172C}">
      <dgm:prSet phldrT="[文字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altLang="zh-TW" sz="2500" smtClean="0"/>
        </a:p>
        <a:p>
          <a:r>
            <a:rPr lang="zh-TW" altLang="en-US" sz="2500" smtClean="0"/>
            <a:t>創造</a:t>
          </a:r>
          <a:endParaRPr lang="en-US" altLang="zh-TW" sz="2500" smtClean="0"/>
        </a:p>
        <a:p>
          <a:r>
            <a:rPr lang="zh-TW" altLang="en-US" sz="1700" smtClean="0"/>
            <a:t>以Raspberry Pi建置開發，打造區域網路低成本DHCP Snooping環境。</a:t>
          </a:r>
          <a:endParaRPr lang="en-US" altLang="zh-TW" sz="1700" smtClean="0"/>
        </a:p>
        <a:p>
          <a:endParaRPr lang="zh-TW" altLang="en-US" sz="1900"/>
        </a:p>
      </dgm:t>
    </dgm:pt>
    <dgm:pt modelId="{B1254DCF-B333-45A2-9180-F2686FBBCCB7}" type="parTrans" cxnId="{709DC435-7953-4B45-AF9D-3FD0F39263D4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TW" altLang="en-US"/>
        </a:p>
      </dgm:t>
    </dgm:pt>
    <dgm:pt modelId="{956B0D49-5CDB-4EC3-81ED-F6D223A6D71D}" type="sibTrans" cxnId="{709DC435-7953-4B45-AF9D-3FD0F39263D4}">
      <dgm:prSet/>
      <dgm:spPr/>
      <dgm:t>
        <a:bodyPr/>
        <a:lstStyle/>
        <a:p>
          <a:endParaRPr lang="zh-TW" altLang="en-US"/>
        </a:p>
      </dgm:t>
    </dgm:pt>
    <dgm:pt modelId="{D173E028-5FFB-46DB-8E8E-4B939B4A2ACB}" type="pres">
      <dgm:prSet presAssocID="{5A3EC5C5-4447-4ED1-8DBC-36CE9CCD863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FF0CD57-717F-4971-851F-C8C51865B81B}" type="pres">
      <dgm:prSet presAssocID="{0C11F556-162B-4499-BC53-E846F41F7014}" presName="centerShape" presStyleLbl="node0" presStyleIdx="0" presStyleCnt="1" custScaleX="110795" custScaleY="112464" custLinFactNeighborY="1169"/>
      <dgm:spPr/>
      <dgm:t>
        <a:bodyPr/>
        <a:lstStyle/>
        <a:p>
          <a:endParaRPr lang="zh-TW" altLang="en-US"/>
        </a:p>
      </dgm:t>
    </dgm:pt>
    <dgm:pt modelId="{1ACF7955-C1EE-4887-875E-00A960465224}" type="pres">
      <dgm:prSet presAssocID="{2D10826A-34B5-41AD-84E2-9EBF4E5090EE}" presName="parTrans" presStyleLbl="bgSibTrans2D1" presStyleIdx="0" presStyleCnt="3" custLinFactNeighborX="1824" custLinFactNeighborY="12269"/>
      <dgm:spPr/>
      <dgm:t>
        <a:bodyPr/>
        <a:lstStyle/>
        <a:p>
          <a:endParaRPr lang="zh-TW" altLang="en-US"/>
        </a:p>
      </dgm:t>
    </dgm:pt>
    <dgm:pt modelId="{00A23DD5-60CB-4C44-9CD7-AB115B744BA4}" type="pres">
      <dgm:prSet presAssocID="{CAB4E141-801D-4194-9C4B-AD520C872BD9}" presName="node" presStyleLbl="node1" presStyleIdx="0" presStyleCnt="3" custScaleY="136369" custRadScaleRad="107186" custRadScaleInc="860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E70EBF-C5E1-4062-A181-C290E6723474}" type="pres">
      <dgm:prSet presAssocID="{03A5247E-F57A-4B2B-97E2-481319E83548}" presName="parTrans" presStyleLbl="bgSibTrans2D1" presStyleIdx="1" presStyleCnt="3"/>
      <dgm:spPr/>
      <dgm:t>
        <a:bodyPr/>
        <a:lstStyle/>
        <a:p>
          <a:endParaRPr lang="zh-TW" altLang="en-US"/>
        </a:p>
      </dgm:t>
    </dgm:pt>
    <dgm:pt modelId="{AD19224F-7C46-488D-9E36-227AF06D7263}" type="pres">
      <dgm:prSet presAssocID="{EAFE378C-D98D-4798-97AF-C05B7CC24F74}" presName="node" presStyleLbl="node1" presStyleIdx="1" presStyleCnt="3" custScaleX="1198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4CD645-7264-45AB-892D-27C506B8B77A}" type="pres">
      <dgm:prSet presAssocID="{B1254DCF-B333-45A2-9180-F2686FBBCCB7}" presName="parTrans" presStyleLbl="bgSibTrans2D1" presStyleIdx="2" presStyleCnt="3" custLinFactNeighborX="-1966" custLinFactNeighborY="11211"/>
      <dgm:spPr/>
      <dgm:t>
        <a:bodyPr/>
        <a:lstStyle/>
        <a:p>
          <a:endParaRPr lang="zh-TW" altLang="en-US"/>
        </a:p>
      </dgm:t>
    </dgm:pt>
    <dgm:pt modelId="{D45CDF2C-6ECD-47BE-8297-07B04DC52599}" type="pres">
      <dgm:prSet presAssocID="{D8AB4867-47A2-43CA-9D2F-483F3D7E172C}" presName="node" presStyleLbl="node1" presStyleIdx="2" presStyleCnt="3" custScaleY="142773" custRadScaleRad="103556" custRadScaleInc="-453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4AFD004-CB5E-43EA-8F0D-E1954CCC87AD}" type="presOf" srcId="{D8AB4867-47A2-43CA-9D2F-483F3D7E172C}" destId="{D45CDF2C-6ECD-47BE-8297-07B04DC52599}" srcOrd="0" destOrd="0" presId="urn:microsoft.com/office/officeart/2005/8/layout/radial4"/>
    <dgm:cxn modelId="{50D30746-7796-48E5-9013-94523F70E66B}" type="presOf" srcId="{CAB4E141-801D-4194-9C4B-AD520C872BD9}" destId="{00A23DD5-60CB-4C44-9CD7-AB115B744BA4}" srcOrd="0" destOrd="0" presId="urn:microsoft.com/office/officeart/2005/8/layout/radial4"/>
    <dgm:cxn modelId="{CE9D9BDA-EC36-4742-9083-E8CCC7C2AC22}" type="presOf" srcId="{EAFE378C-D98D-4798-97AF-C05B7CC24F74}" destId="{AD19224F-7C46-488D-9E36-227AF06D7263}" srcOrd="0" destOrd="0" presId="urn:microsoft.com/office/officeart/2005/8/layout/radial4"/>
    <dgm:cxn modelId="{B4E78B72-5605-461B-8291-E52057AE3258}" type="presOf" srcId="{B1254DCF-B333-45A2-9180-F2686FBBCCB7}" destId="{0D4CD645-7264-45AB-892D-27C506B8B77A}" srcOrd="0" destOrd="0" presId="urn:microsoft.com/office/officeart/2005/8/layout/radial4"/>
    <dgm:cxn modelId="{DACC7409-AF7D-44F5-BDF4-6F5FF954042F}" srcId="{0C11F556-162B-4499-BC53-E846F41F7014}" destId="{EAFE378C-D98D-4798-97AF-C05B7CC24F74}" srcOrd="1" destOrd="0" parTransId="{03A5247E-F57A-4B2B-97E2-481319E83548}" sibTransId="{0EC9E426-196E-4CA8-9399-8C1F8AE692AE}"/>
    <dgm:cxn modelId="{F98CCDE7-8AB6-4255-838C-4462B0F08634}" type="presOf" srcId="{0C11F556-162B-4499-BC53-E846F41F7014}" destId="{3FF0CD57-717F-4971-851F-C8C51865B81B}" srcOrd="0" destOrd="0" presId="urn:microsoft.com/office/officeart/2005/8/layout/radial4"/>
    <dgm:cxn modelId="{4644B093-4E17-4632-99C3-14121D04D94D}" type="presOf" srcId="{03A5247E-F57A-4B2B-97E2-481319E83548}" destId="{A2E70EBF-C5E1-4062-A181-C290E6723474}" srcOrd="0" destOrd="0" presId="urn:microsoft.com/office/officeart/2005/8/layout/radial4"/>
    <dgm:cxn modelId="{A848AB89-4545-4420-8FF3-F9A123F833FC}" srcId="{5A3EC5C5-4447-4ED1-8DBC-36CE9CCD8636}" destId="{0C11F556-162B-4499-BC53-E846F41F7014}" srcOrd="0" destOrd="0" parTransId="{D6CC7751-9691-4DFC-B873-89E10D12AEB9}" sibTransId="{44043334-5782-4236-B9F3-B6F5F29F4394}"/>
    <dgm:cxn modelId="{E9235A54-ABC1-49CF-83A3-B3E565836598}" srcId="{0C11F556-162B-4499-BC53-E846F41F7014}" destId="{CAB4E141-801D-4194-9C4B-AD520C872BD9}" srcOrd="0" destOrd="0" parTransId="{2D10826A-34B5-41AD-84E2-9EBF4E5090EE}" sibTransId="{888719F9-10D3-4164-82E0-A0F3F7392E96}"/>
    <dgm:cxn modelId="{715F796E-4C74-488E-9CA8-2C3D0A9F8C03}" type="presOf" srcId="{5A3EC5C5-4447-4ED1-8DBC-36CE9CCD8636}" destId="{D173E028-5FFB-46DB-8E8E-4B939B4A2ACB}" srcOrd="0" destOrd="0" presId="urn:microsoft.com/office/officeart/2005/8/layout/radial4"/>
    <dgm:cxn modelId="{2D644607-F8A6-4D7F-90DB-0B8447F972BD}" type="presOf" srcId="{2D10826A-34B5-41AD-84E2-9EBF4E5090EE}" destId="{1ACF7955-C1EE-4887-875E-00A960465224}" srcOrd="0" destOrd="0" presId="urn:microsoft.com/office/officeart/2005/8/layout/radial4"/>
    <dgm:cxn modelId="{709DC435-7953-4B45-AF9D-3FD0F39263D4}" srcId="{0C11F556-162B-4499-BC53-E846F41F7014}" destId="{D8AB4867-47A2-43CA-9D2F-483F3D7E172C}" srcOrd="2" destOrd="0" parTransId="{B1254DCF-B333-45A2-9180-F2686FBBCCB7}" sibTransId="{956B0D49-5CDB-4EC3-81ED-F6D223A6D71D}"/>
    <dgm:cxn modelId="{1685841D-1921-4D4E-8DC4-0903E2BCBDF1}" type="presParOf" srcId="{D173E028-5FFB-46DB-8E8E-4B939B4A2ACB}" destId="{3FF0CD57-717F-4971-851F-C8C51865B81B}" srcOrd="0" destOrd="0" presId="urn:microsoft.com/office/officeart/2005/8/layout/radial4"/>
    <dgm:cxn modelId="{598EF395-FADB-472D-B7B3-454B28FE04E9}" type="presParOf" srcId="{D173E028-5FFB-46DB-8E8E-4B939B4A2ACB}" destId="{1ACF7955-C1EE-4887-875E-00A960465224}" srcOrd="1" destOrd="0" presId="urn:microsoft.com/office/officeart/2005/8/layout/radial4"/>
    <dgm:cxn modelId="{1F9FAEB0-F568-4EF6-8E58-14A35022996A}" type="presParOf" srcId="{D173E028-5FFB-46DB-8E8E-4B939B4A2ACB}" destId="{00A23DD5-60CB-4C44-9CD7-AB115B744BA4}" srcOrd="2" destOrd="0" presId="urn:microsoft.com/office/officeart/2005/8/layout/radial4"/>
    <dgm:cxn modelId="{6A76808A-0BA0-4729-9460-B11C43BB29C3}" type="presParOf" srcId="{D173E028-5FFB-46DB-8E8E-4B939B4A2ACB}" destId="{A2E70EBF-C5E1-4062-A181-C290E6723474}" srcOrd="3" destOrd="0" presId="urn:microsoft.com/office/officeart/2005/8/layout/radial4"/>
    <dgm:cxn modelId="{5FAEF175-3738-4B78-A804-513E1C3706E6}" type="presParOf" srcId="{D173E028-5FFB-46DB-8E8E-4B939B4A2ACB}" destId="{AD19224F-7C46-488D-9E36-227AF06D7263}" srcOrd="4" destOrd="0" presId="urn:microsoft.com/office/officeart/2005/8/layout/radial4"/>
    <dgm:cxn modelId="{05873C2A-C0DA-4101-8E7B-DE266EC0C00A}" type="presParOf" srcId="{D173E028-5FFB-46DB-8E8E-4B939B4A2ACB}" destId="{0D4CD645-7264-45AB-892D-27C506B8B77A}" srcOrd="5" destOrd="0" presId="urn:microsoft.com/office/officeart/2005/8/layout/radial4"/>
    <dgm:cxn modelId="{ADC6E087-688A-4CE7-AC32-C613D8B24CA7}" type="presParOf" srcId="{D173E028-5FFB-46DB-8E8E-4B939B4A2ACB}" destId="{D45CDF2C-6ECD-47BE-8297-07B04DC52599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0CD57-717F-4971-851F-C8C51865B81B}">
      <dsp:nvSpPr>
        <dsp:cNvPr id="0" name=""/>
        <dsp:cNvSpPr/>
      </dsp:nvSpPr>
      <dsp:spPr>
        <a:xfrm>
          <a:off x="2952322" y="2623427"/>
          <a:ext cx="2520290" cy="2558255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smtClean="0"/>
            <a:t>I Watchman</a:t>
          </a:r>
        </a:p>
      </dsp:txBody>
      <dsp:txXfrm>
        <a:off x="3321410" y="2998075"/>
        <a:ext cx="1782114" cy="1808959"/>
      </dsp:txXfrm>
    </dsp:sp>
    <dsp:sp modelId="{1ACF7955-C1EE-4887-875E-00A960465224}">
      <dsp:nvSpPr>
        <dsp:cNvPr id="0" name=""/>
        <dsp:cNvSpPr/>
      </dsp:nvSpPr>
      <dsp:spPr>
        <a:xfrm rot="13209672">
          <a:off x="1473310" y="2138639"/>
          <a:ext cx="1948749" cy="64829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00A23DD5-60CB-4C44-9CD7-AB115B744BA4}">
      <dsp:nvSpPr>
        <dsp:cNvPr id="0" name=""/>
        <dsp:cNvSpPr/>
      </dsp:nvSpPr>
      <dsp:spPr>
        <a:xfrm>
          <a:off x="586992" y="576063"/>
          <a:ext cx="2160996" cy="235754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smtClean="0"/>
            <a:t>創新</a:t>
          </a:r>
          <a:endParaRPr lang="en-US" altLang="zh-TW" sz="2500" kern="120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Snort本為入侵偵測系統，本系統改為區域網路防護使用。</a:t>
          </a:r>
          <a:endParaRPr lang="zh-TW" altLang="en-US" sz="1700" kern="1200"/>
        </a:p>
      </dsp:txBody>
      <dsp:txXfrm>
        <a:off x="650285" y="639356"/>
        <a:ext cx="2034410" cy="2230956"/>
      </dsp:txXfrm>
    </dsp:sp>
    <dsp:sp modelId="{A2E70EBF-C5E1-4062-A181-C290E6723474}">
      <dsp:nvSpPr>
        <dsp:cNvPr id="0" name=""/>
        <dsp:cNvSpPr/>
      </dsp:nvSpPr>
      <dsp:spPr>
        <a:xfrm rot="16200000">
          <a:off x="3348869" y="1335155"/>
          <a:ext cx="1727196" cy="64829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AD19224F-7C46-488D-9E36-227AF06D7263}">
      <dsp:nvSpPr>
        <dsp:cNvPr id="0" name=""/>
        <dsp:cNvSpPr/>
      </dsp:nvSpPr>
      <dsp:spPr>
        <a:xfrm>
          <a:off x="2917901" y="-68691"/>
          <a:ext cx="2589132" cy="17287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1700" kern="120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smtClean="0"/>
            <a:t>創意</a:t>
          </a:r>
          <a:endParaRPr lang="en-US" altLang="zh-TW" sz="2500" kern="120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Dhcpstarv本具攻擊性工具，本系統改為阻止惡意DHCP Server配發IP。</a:t>
          </a:r>
          <a:endParaRPr lang="en-US" altLang="zh-TW" sz="1700" kern="120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2968536" y="-18056"/>
        <a:ext cx="2487862" cy="1627526"/>
      </dsp:txXfrm>
    </dsp:sp>
    <dsp:sp modelId="{0D4CD645-7264-45AB-892D-27C506B8B77A}">
      <dsp:nvSpPr>
        <dsp:cNvPr id="0" name=""/>
        <dsp:cNvSpPr/>
      </dsp:nvSpPr>
      <dsp:spPr>
        <a:xfrm rot="19336848">
          <a:off x="5070852" y="2246491"/>
          <a:ext cx="1842917" cy="64829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D45CDF2C-6ECD-47BE-8297-07B04DC52599}">
      <dsp:nvSpPr>
        <dsp:cNvPr id="0" name=""/>
        <dsp:cNvSpPr/>
      </dsp:nvSpPr>
      <dsp:spPr>
        <a:xfrm>
          <a:off x="5676936" y="700091"/>
          <a:ext cx="2160996" cy="246825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2500" kern="120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smtClean="0"/>
            <a:t>創造</a:t>
          </a:r>
          <a:endParaRPr lang="en-US" altLang="zh-TW" sz="2500" kern="120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smtClean="0"/>
            <a:t>以Raspberry Pi建置開發，打造區域網路低成本DHCP Snooping環境。</a:t>
          </a:r>
          <a:endParaRPr lang="en-US" altLang="zh-TW" sz="1700" kern="120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900" kern="1200"/>
        </a:p>
      </dsp:txBody>
      <dsp:txXfrm>
        <a:off x="5740229" y="763384"/>
        <a:ext cx="2034410" cy="2341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7DA18-DAFA-471C-861B-A73EA374DD80}" type="datetimeFigureOut">
              <a:rPr lang="zh-TW" altLang="en-US" smtClean="0"/>
              <a:pPr/>
              <a:t>2015/5/14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7AA3A-47EF-4544-91F6-D84F4C7EBFA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295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5E0A-3BCD-4175-A5E3-2D77AC564F6E}" type="datetimeFigureOut">
              <a:rPr lang="zh-TW" altLang="en-US" smtClean="0"/>
              <a:pPr/>
              <a:t>2015/5/14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A66E7-39DD-43DD-8F4A-0FECCCB6AC8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2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A66E7-39DD-43DD-8F4A-0FECCCB6AC84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39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3533779"/>
            <a:ext cx="9144000" cy="542925"/>
          </a:xfrm>
          <a:prstGeom prst="rect">
            <a:avLst/>
          </a:prstGeom>
          <a:solidFill>
            <a:srgbClr val="333333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0" y="2781300"/>
            <a:ext cx="9144000" cy="503238"/>
          </a:xfrm>
          <a:prstGeom prst="rect">
            <a:avLst/>
          </a:prstGeom>
          <a:solidFill>
            <a:srgbClr val="003366">
              <a:alpha val="89803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1844679"/>
            <a:ext cx="9144000" cy="1008063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3284542"/>
            <a:ext cx="9144000" cy="261937"/>
          </a:xfrm>
          <a:prstGeom prst="rect">
            <a:avLst/>
          </a:prstGeom>
          <a:solidFill>
            <a:srgbClr val="333333">
              <a:alpha val="89803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4076700"/>
            <a:ext cx="9144000" cy="27813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400098" y="979767"/>
            <a:ext cx="50785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zh-TW" sz="18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ISAC</a:t>
            </a:r>
            <a:r>
              <a:rPr lang="zh-TW" altLang="en-US" sz="18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教育學術資安資訊分享與分析中心研發專案</a:t>
            </a: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0" y="1"/>
            <a:ext cx="9144000" cy="18446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1700217"/>
            <a:ext cx="6980238" cy="1470025"/>
          </a:xfrm>
        </p:spPr>
        <p:txBody>
          <a:bodyPr/>
          <a:lstStyle>
            <a:lvl1pPr>
              <a:defRPr>
                <a:latin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81529"/>
            <a:ext cx="6400800" cy="1057275"/>
          </a:xfrm>
        </p:spPr>
        <p:txBody>
          <a:bodyPr/>
          <a:lstStyle>
            <a:lvl1pPr marL="0" indent="0" algn="ctr">
              <a:buFontTx/>
              <a:buNone/>
              <a:defRPr b="0">
                <a:latin typeface="微軟正黑體" pitchFamily="34" charset="-120"/>
              </a:defRPr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85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74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1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8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91313" y="333379"/>
            <a:ext cx="2078037" cy="60483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2" y="333379"/>
            <a:ext cx="6081713" cy="60483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828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2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1" y="333379"/>
            <a:ext cx="8312150" cy="60483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822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6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750" y="142875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855788"/>
            <a:ext cx="8229600" cy="4525962"/>
          </a:xfrm>
        </p:spPr>
        <p:txBody>
          <a:bodyPr/>
          <a:lstStyle/>
          <a:p>
            <a:pPr lvl="0"/>
            <a:r>
              <a:rPr lang="zh-TW" altLang="en-US" noProof="0" smtClean="0"/>
              <a:t>按一下圖示以新增表格</a:t>
            </a:r>
            <a:endParaRPr lang="zh-TW" altLang="en-US" noProof="0"/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037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70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750" y="142875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855788"/>
            <a:ext cx="4038600" cy="45259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55788"/>
            <a:ext cx="4038600" cy="45259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0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41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30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18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54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投影片編號版面配置區 1"/>
          <p:cNvSpPr txBox="1">
            <a:spLocks/>
          </p:cNvSpPr>
          <p:nvPr/>
        </p:nvSpPr>
        <p:spPr bwMode="auto">
          <a:xfrm>
            <a:off x="8532815" y="6381750"/>
            <a:ext cx="611187" cy="5032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fld id="{E6C80F39-58AF-4319-846E-E2F4AEA1D12C}" type="slidenum">
              <a:rPr lang="en-US" altLang="zh-TW" sz="2400" smtClean="0"/>
              <a:pPr eaLnBrk="1" hangingPunct="1">
                <a:defRPr/>
              </a:pPr>
              <a:t>‹#›</a:t>
            </a:fld>
            <a:endParaRPr lang="en-US" altLang="zh-TW" sz="240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5578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5578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38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9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78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0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77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02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6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135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26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投影片編號版面配置區 1"/>
          <p:cNvSpPr txBox="1">
            <a:spLocks/>
          </p:cNvSpPr>
          <p:nvPr/>
        </p:nvSpPr>
        <p:spPr bwMode="auto">
          <a:xfrm>
            <a:off x="8532815" y="6381750"/>
            <a:ext cx="611187" cy="5032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fld id="{91DB8C3B-7DE8-4907-BB52-7EF7D791EC48}" type="slidenum">
              <a:rPr lang="en-US" altLang="zh-TW" sz="2400" smtClean="0"/>
              <a:pPr eaLnBrk="1" hangingPunct="1">
                <a:defRPr/>
              </a:pPr>
              <a:t>‹#›</a:t>
            </a:fld>
            <a:endParaRPr lang="en-US" altLang="zh-TW" sz="240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8675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228602" y="6381750"/>
          <a:ext cx="4556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0" name="Visio" r:id="rId3" imgW="748551" imgH="748208" progId="Visio.Drawing.11">
                  <p:embed/>
                </p:oleObj>
              </mc:Choice>
              <mc:Fallback>
                <p:oleObj name="Visio" r:id="rId3" imgW="748551" imgH="748208" progId="Visio.Drawing.11">
                  <p:embed/>
                  <p:pic>
                    <p:nvPicPr>
                      <p:cNvPr id="0" name="Picture 1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2" y="6381750"/>
                        <a:ext cx="4556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71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 b="1" u="sng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27" name="Rectangle 14"/>
          <p:cNvSpPr>
            <a:spLocks noChangeArrowheads="1"/>
          </p:cNvSpPr>
          <p:nvPr/>
        </p:nvSpPr>
        <p:spPr bwMode="auto">
          <a:xfrm>
            <a:off x="0" y="4"/>
            <a:ext cx="9144000" cy="1285875"/>
          </a:xfrm>
          <a:prstGeom prst="rect">
            <a:avLst/>
          </a:prstGeom>
          <a:solidFill>
            <a:srgbClr val="00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4"/>
            <a:ext cx="91440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5578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2815" y="6381750"/>
            <a:ext cx="611187" cy="503238"/>
          </a:xfrm>
          <a:prstGeom prst="rect">
            <a:avLst/>
          </a:prstGeom>
          <a:noFill/>
          <a:ln/>
        </p:spPr>
        <p:txBody>
          <a:bodyPr/>
          <a:lstStyle>
            <a:lvl1pPr>
              <a:defRPr sz="2400">
                <a:latin typeface="Arial" pitchFamily="34" charset="0"/>
                <a:ea typeface="新細明體" pitchFamily="18" charset="-120"/>
              </a:defRPr>
            </a:lvl1pPr>
          </a:lstStyle>
          <a:p>
            <a:fld id="{F29CC629-417B-4F3F-998F-52BCF80DBE1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微軟正黑體" pitchFamily="34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微軟正黑體" pitchFamily="34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微軟正黑體" pitchFamily="34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微軟正黑體" pitchFamily="34" charset="-12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微軟正黑體" pitchFamily="34" charset="-12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微軟正黑體" pitchFamily="34" charset="-12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微軟正黑體" pitchFamily="34" charset="-12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微軟正黑體" pitchFamily="34" charset="-12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507" y="1772818"/>
            <a:ext cx="8924801" cy="1152723"/>
          </a:xfrm>
        </p:spPr>
        <p:txBody>
          <a:bodyPr/>
          <a:lstStyle/>
          <a:p>
            <a:r>
              <a:rPr lang="en-US" altLang="zh-TW" dirty="0"/>
              <a:t>DHCP snooping on Raspberry Pi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724128" y="4653139"/>
            <a:ext cx="2880320" cy="180811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sz="2400" dirty="0"/>
              <a:t>組員</a:t>
            </a:r>
            <a:endParaRPr lang="en-US" altLang="zh-TW" sz="2400" dirty="0"/>
          </a:p>
          <a:p>
            <a:r>
              <a:rPr lang="zh-TW" altLang="zh-TW" sz="2400" dirty="0"/>
              <a:t>蔡龍佑</a:t>
            </a:r>
          </a:p>
          <a:p>
            <a:r>
              <a:rPr lang="zh-TW" altLang="zh-TW" sz="2400" dirty="0"/>
              <a:t>黃鴻碩</a:t>
            </a:r>
          </a:p>
          <a:p>
            <a:r>
              <a:rPr lang="zh-TW" altLang="zh-TW" sz="2400" dirty="0"/>
              <a:t>許嘉修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4"/>
            <a:ext cx="5378808" cy="37147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3568" y="548680"/>
            <a:ext cx="7920880" cy="101566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1003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6000" b="1" smtClean="0">
                <a:ln w="66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64F04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Ebrima" panose="02000000000000000000" pitchFamily="2" charset="0"/>
                <a:cs typeface="Ebrima" panose="02000000000000000000" pitchFamily="2" charset="0"/>
              </a:rPr>
              <a:t>I  Watchm</a:t>
            </a:r>
            <a:r>
              <a:rPr lang="en-US" altLang="zh-TW" sz="6000" b="1" smtClean="0">
                <a:ln w="66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64F04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Ebrima" panose="02000000000000000000" pitchFamily="2" charset="0"/>
                <a:cs typeface="Ebrima" panose="02000000000000000000" pitchFamily="2" charset="0"/>
              </a:rPr>
              <a:t>a</a:t>
            </a:r>
            <a:r>
              <a:rPr lang="zh-TW" altLang="en-US" sz="6000" b="1" smtClean="0">
                <a:ln w="66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64F04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Ebrima" panose="02000000000000000000" pitchFamily="2" charset="0"/>
                <a:cs typeface="Ebrima" panose="02000000000000000000" pitchFamily="2" charset="0"/>
              </a:rPr>
              <a:t>n</a:t>
            </a:r>
            <a:endParaRPr lang="zh-TW" altLang="en-US" sz="6000" b="1">
              <a:ln w="66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rgbClr val="F64F04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7164288" y="77770"/>
            <a:ext cx="1663096" cy="20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9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44285" y="5229201"/>
            <a:ext cx="2262579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"/>
          <p:cNvSpPr txBox="1">
            <a:spLocks/>
          </p:cNvSpPr>
          <p:nvPr/>
        </p:nvSpPr>
        <p:spPr bwMode="auto">
          <a:xfrm>
            <a:off x="35499" y="188640"/>
            <a:ext cx="8928991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b="0"/>
              <a:t>DHCP</a:t>
            </a:r>
          </a:p>
          <a:p>
            <a:r>
              <a:rPr lang="en-US" altLang="zh-TW" sz="3000" b="0"/>
              <a:t>Dynamic Host Configuration Protocol </a:t>
            </a:r>
            <a:endParaRPr lang="zh-TW" altLang="en-US" sz="3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" y="1700387"/>
            <a:ext cx="7940971" cy="42484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91883" y="1515720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E84902"/>
                </a:solidFill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28114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2" y="1420669"/>
            <a:ext cx="4774633" cy="483064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26" name="標題 1"/>
          <p:cNvSpPr txBox="1">
            <a:spLocks/>
          </p:cNvSpPr>
          <p:nvPr/>
        </p:nvSpPr>
        <p:spPr bwMode="auto">
          <a:xfrm>
            <a:off x="35497" y="188640"/>
            <a:ext cx="374441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dirty="0">
                <a:latin typeface="Times New Roman"/>
                <a:ea typeface="新細明體"/>
              </a:rPr>
              <a:t>DHCP spoofing</a:t>
            </a:r>
            <a:endParaRPr lang="zh-TW" altLang="en-US" sz="4000" dirty="0"/>
          </a:p>
        </p:txBody>
      </p:sp>
      <p:sp>
        <p:nvSpPr>
          <p:cNvPr id="25" name="矩形 24"/>
          <p:cNvSpPr/>
          <p:nvPr/>
        </p:nvSpPr>
        <p:spPr>
          <a:xfrm>
            <a:off x="6300192" y="4632162"/>
            <a:ext cx="191088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b="1" smtClean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恐導致網路癱瘓</a:t>
            </a:r>
            <a:endParaRPr lang="zh-TW" altLang="en-US" b="1">
              <a:solidFill>
                <a:srgbClr val="7030A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27985" y="3683148"/>
            <a:ext cx="792088" cy="625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522097" y="4488110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16614"/>
            <a:ext cx="4348156" cy="2050957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3203848" y="2943663"/>
            <a:ext cx="1728192" cy="21602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8305" y="1420669"/>
            <a:ext cx="1437351" cy="55399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</a:rPr>
              <a:t>DHCP Server</a:t>
            </a:r>
          </a:p>
          <a:p>
            <a:pPr algn="ctr"/>
            <a:r>
              <a:rPr lang="zh-TW" altLang="en-US" sz="1500" b="1" dirty="0">
                <a:solidFill>
                  <a:srgbClr val="002060"/>
                </a:solidFill>
              </a:rPr>
              <a:t>192.</a:t>
            </a:r>
            <a:r>
              <a:rPr lang="zh-TW" altLang="en-US" sz="1500" b="1">
                <a:solidFill>
                  <a:srgbClr val="002060"/>
                </a:solidFill>
              </a:rPr>
              <a:t>168.</a:t>
            </a:r>
            <a:r>
              <a:rPr lang="en-US" altLang="zh-TW" sz="1500" b="1">
                <a:solidFill>
                  <a:srgbClr val="002060"/>
                </a:solidFill>
              </a:rPr>
              <a:t>1</a:t>
            </a:r>
            <a:r>
              <a:rPr lang="zh-TW" altLang="en-US" sz="1500" b="1">
                <a:solidFill>
                  <a:srgbClr val="002060"/>
                </a:solidFill>
              </a:rPr>
              <a:t>.</a:t>
            </a:r>
            <a:r>
              <a:rPr lang="zh-TW" altLang="en-US" sz="1500" b="1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772415" y="1975884"/>
            <a:ext cx="343201" cy="4450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170169" y="5625205"/>
            <a:ext cx="1257079" cy="492443"/>
          </a:xfrm>
          <a:prstGeom prst="rect">
            <a:avLst/>
          </a:prstGeom>
          <a:solidFill>
            <a:srgbClr val="FF1D1D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300" b="1" dirty="0">
                <a:solidFill>
                  <a:schemeClr val="bg1"/>
                </a:solidFill>
              </a:rPr>
              <a:t>DHCP Server</a:t>
            </a:r>
          </a:p>
          <a:p>
            <a:pPr algn="ctr"/>
            <a:r>
              <a:rPr lang="zh-TW" altLang="en-US" sz="1300" b="1">
                <a:solidFill>
                  <a:schemeClr val="bg1"/>
                </a:solidFill>
              </a:rPr>
              <a:t>1</a:t>
            </a:r>
            <a:r>
              <a:rPr lang="en-US" altLang="zh-TW" sz="1300" b="1">
                <a:solidFill>
                  <a:schemeClr val="bg1"/>
                </a:solidFill>
              </a:rPr>
              <a:t>92.168.2.1</a:t>
            </a:r>
            <a:endParaRPr lang="zh-TW" altLang="en-US" sz="1300" b="1" dirty="0">
              <a:solidFill>
                <a:schemeClr val="bg1"/>
              </a:solidFill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 flipV="1">
            <a:off x="4658707" y="5365257"/>
            <a:ext cx="427785" cy="2908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6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48" y="1340493"/>
            <a:ext cx="6700931" cy="504125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34" name="標題 1"/>
          <p:cNvSpPr txBox="1">
            <a:spLocks/>
          </p:cNvSpPr>
          <p:nvPr/>
        </p:nvSpPr>
        <p:spPr bwMode="auto">
          <a:xfrm>
            <a:off x="1" y="98103"/>
            <a:ext cx="291581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smtClean="0">
                <a:latin typeface="Times New Roman"/>
                <a:ea typeface="新細明體"/>
              </a:rPr>
              <a:t>I</a:t>
            </a:r>
            <a:r>
              <a:rPr lang="zh-TW" altLang="en-US" sz="4000" smtClean="0">
                <a:latin typeface="Times New Roman"/>
                <a:ea typeface="新細明體"/>
              </a:rPr>
              <a:t> </a:t>
            </a:r>
            <a:r>
              <a:rPr lang="en-US" altLang="zh-TW" sz="4000" smtClean="0">
                <a:latin typeface="Times New Roman"/>
                <a:ea typeface="新細明體"/>
              </a:rPr>
              <a:t>Watchman</a:t>
            </a:r>
            <a:endParaRPr lang="en-US" altLang="zh-TW" sz="4000" dirty="0">
              <a:latin typeface="Times New Roman"/>
              <a:ea typeface="新細明體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843808" y="203210"/>
            <a:ext cx="6300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>
                <a:solidFill>
                  <a:schemeClr val="bg1"/>
                </a:solidFill>
              </a:rPr>
              <a:t>1</a:t>
            </a:r>
            <a:r>
              <a:rPr lang="en-US" altLang="zh-TW" sz="1600" b="1" smtClean="0">
                <a:solidFill>
                  <a:schemeClr val="bg1"/>
                </a:solidFill>
              </a:rPr>
              <a:t>.</a:t>
            </a:r>
            <a:r>
              <a:rPr lang="zh-TW" altLang="en-US" sz="1600" b="1">
                <a:solidFill>
                  <a:schemeClr val="bg1"/>
                </a:solidFill>
              </a:rPr>
              <a:t>偵測網路異常，發生</a:t>
            </a:r>
            <a:r>
              <a:rPr lang="en-US" altLang="zh-TW" sz="1600" b="1">
                <a:solidFill>
                  <a:schemeClr val="bg1"/>
                </a:solidFill>
              </a:rPr>
              <a:t>DHCP spoofing</a:t>
            </a:r>
            <a:r>
              <a:rPr lang="zh-TW" altLang="en-US" sz="1600" b="1">
                <a:solidFill>
                  <a:schemeClr val="bg1"/>
                </a:solidFill>
              </a:rPr>
              <a:t>，建立</a:t>
            </a:r>
            <a:r>
              <a:rPr lang="en-US" altLang="zh-TW" sz="1600" b="1">
                <a:solidFill>
                  <a:schemeClr val="bg1"/>
                </a:solidFill>
              </a:rPr>
              <a:t>DHCP Snooping</a:t>
            </a:r>
            <a:r>
              <a:rPr lang="zh-TW" altLang="en-US" sz="1600" b="1">
                <a:solidFill>
                  <a:schemeClr val="bg1"/>
                </a:solidFill>
              </a:rPr>
              <a:t>機制</a:t>
            </a:r>
            <a:r>
              <a:rPr lang="en-US" altLang="zh-TW" sz="1600" b="1" smtClean="0">
                <a:solidFill>
                  <a:schemeClr val="bg1"/>
                </a:solidFill>
              </a:rPr>
              <a:t>2.</a:t>
            </a:r>
            <a:r>
              <a:rPr lang="zh-TW" altLang="en-US" sz="1600" b="1">
                <a:solidFill>
                  <a:schemeClr val="bg1"/>
                </a:solidFill>
              </a:rPr>
              <a:t>寄發</a:t>
            </a:r>
            <a:r>
              <a:rPr lang="en-US" altLang="zh-TW" sz="1600" b="1">
                <a:solidFill>
                  <a:schemeClr val="bg1"/>
                </a:solidFill>
              </a:rPr>
              <a:t>Email</a:t>
            </a:r>
            <a:r>
              <a:rPr lang="zh-TW" altLang="en-US" sz="1600" b="1">
                <a:solidFill>
                  <a:schemeClr val="bg1"/>
                </a:solidFill>
              </a:rPr>
              <a:t>通知網路管理</a:t>
            </a:r>
            <a:r>
              <a:rPr lang="zh-TW" altLang="en-US" sz="1600" b="1" smtClean="0">
                <a:solidFill>
                  <a:schemeClr val="bg1"/>
                </a:solidFill>
              </a:rPr>
              <a:t>者</a:t>
            </a:r>
            <a:endParaRPr lang="en-US" altLang="zh-TW" sz="1600" b="1" smtClean="0">
              <a:solidFill>
                <a:schemeClr val="bg1"/>
              </a:solidFill>
            </a:endParaRPr>
          </a:p>
          <a:p>
            <a:r>
              <a:rPr lang="en-US" altLang="zh-TW" sz="1600" b="1" smtClean="0">
                <a:solidFill>
                  <a:schemeClr val="bg1"/>
                </a:solidFill>
              </a:rPr>
              <a:t>3.</a:t>
            </a:r>
            <a:r>
              <a:rPr lang="zh-TW" altLang="en-US" sz="1600" b="1">
                <a:solidFill>
                  <a:schemeClr val="bg1"/>
                </a:solidFill>
              </a:rPr>
              <a:t>針對惡意</a:t>
            </a:r>
            <a:r>
              <a:rPr lang="en-US" altLang="zh-TW" sz="1600" b="1">
                <a:solidFill>
                  <a:schemeClr val="bg1"/>
                </a:solidFill>
              </a:rPr>
              <a:t>DHCP Server</a:t>
            </a:r>
            <a:r>
              <a:rPr lang="zh-TW" altLang="en-US" sz="1600" b="1">
                <a:solidFill>
                  <a:schemeClr val="bg1"/>
                </a:solidFill>
              </a:rPr>
              <a:t>配發</a:t>
            </a:r>
            <a:r>
              <a:rPr lang="en-US" altLang="zh-TW" sz="1600" b="1">
                <a:solidFill>
                  <a:schemeClr val="bg1"/>
                </a:solidFill>
              </a:rPr>
              <a:t>IP</a:t>
            </a:r>
            <a:r>
              <a:rPr lang="zh-TW" altLang="en-US" sz="1600" b="1">
                <a:solidFill>
                  <a:schemeClr val="bg1"/>
                </a:solidFill>
              </a:rPr>
              <a:t>進行</a:t>
            </a:r>
            <a:r>
              <a:rPr lang="en-US" altLang="zh-TW" sz="1600" b="1">
                <a:solidFill>
                  <a:schemeClr val="bg1"/>
                </a:solidFill>
              </a:rPr>
              <a:t>DHCP Starvation Attack</a:t>
            </a:r>
            <a:endParaRPr lang="zh-TW" altLang="en-US" sz="1600" b="1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4954" y="1543387"/>
            <a:ext cx="1437351" cy="55399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500" b="1" dirty="0">
                <a:solidFill>
                  <a:srgbClr val="002060"/>
                </a:solidFill>
              </a:rPr>
              <a:t>DHCP Server</a:t>
            </a:r>
          </a:p>
          <a:p>
            <a:pPr algn="ctr"/>
            <a:r>
              <a:rPr lang="zh-TW" altLang="en-US" sz="1500" b="1" dirty="0">
                <a:solidFill>
                  <a:srgbClr val="002060"/>
                </a:solidFill>
              </a:rPr>
              <a:t>192.168.</a:t>
            </a:r>
            <a:r>
              <a:rPr lang="en-US" altLang="zh-TW" sz="1500" b="1" dirty="0">
                <a:solidFill>
                  <a:srgbClr val="002060"/>
                </a:solidFill>
              </a:rPr>
              <a:t>1</a:t>
            </a:r>
            <a:r>
              <a:rPr lang="zh-TW" altLang="en-US" sz="1500" b="1" dirty="0">
                <a:solidFill>
                  <a:srgbClr val="002060"/>
                </a:solidFill>
              </a:rPr>
              <a:t>.1</a:t>
            </a: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463348" y="2224417"/>
            <a:ext cx="747830" cy="2489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962853" y="5762803"/>
            <a:ext cx="1257079" cy="492443"/>
          </a:xfrm>
          <a:prstGeom prst="rect">
            <a:avLst/>
          </a:prstGeom>
          <a:solidFill>
            <a:srgbClr val="FF1D1D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300" b="1" dirty="0">
                <a:solidFill>
                  <a:schemeClr val="bg1"/>
                </a:solidFill>
              </a:rPr>
              <a:t>DHCP Server</a:t>
            </a:r>
          </a:p>
          <a:p>
            <a:pPr algn="ctr"/>
            <a:r>
              <a:rPr lang="zh-TW" altLang="en-US" sz="1300" b="1" dirty="0">
                <a:solidFill>
                  <a:schemeClr val="bg1"/>
                </a:solidFill>
              </a:rPr>
              <a:t>1</a:t>
            </a:r>
            <a:r>
              <a:rPr lang="en-US" altLang="zh-TW" sz="1300" b="1" dirty="0">
                <a:solidFill>
                  <a:schemeClr val="bg1"/>
                </a:solidFill>
              </a:rPr>
              <a:t>92.168.2.1</a:t>
            </a:r>
            <a:endParaRPr lang="zh-TW" altLang="en-US" sz="1300" b="1" dirty="0">
              <a:solidFill>
                <a:schemeClr val="bg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5436096" y="5381079"/>
            <a:ext cx="437286" cy="47407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51" idx="2"/>
          </p:cNvCxnSpPr>
          <p:nvPr/>
        </p:nvCxnSpPr>
        <p:spPr>
          <a:xfrm flipH="1" flipV="1">
            <a:off x="5993905" y="1034207"/>
            <a:ext cx="1082011" cy="14625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7255368" y="2634539"/>
            <a:ext cx="938202" cy="115212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47832" y="3494279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</a:t>
            </a:r>
            <a:r>
              <a:rPr lang="en-US" altLang="zh-TW" sz="1300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snooping</a:t>
            </a:r>
            <a:endParaRPr lang="zh-TW" altLang="en-US" sz="1300" b="1" dirty="0">
              <a:solidFill>
                <a:schemeClr val="accent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23788" y="5381079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</p:spTree>
    <p:extLst>
      <p:ext uri="{BB962C8B-B14F-4D97-AF65-F5344CB8AC3E}">
        <p14:creationId xmlns:p14="http://schemas.microsoft.com/office/powerpoint/2010/main" val="212879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" y="1412778"/>
            <a:ext cx="4116499" cy="439176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44285" y="5229201"/>
            <a:ext cx="2262579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611562" y="1603233"/>
            <a:ext cx="7401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792" algn="just"/>
            <a:r>
              <a:rPr lang="zh-TW" altLang="zh-TW" kern="1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kern="100" dirty="0">
              <a:solidFill>
                <a:schemeClr val="bg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 bwMode="auto">
          <a:xfrm>
            <a:off x="0" y="252512"/>
            <a:ext cx="91085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DHCP Snooping Switch</a:t>
            </a:r>
            <a:endParaRPr lang="zh-TW" altLang="en-US" sz="4000" dirty="0"/>
          </a:p>
        </p:txBody>
      </p:sp>
      <p:sp>
        <p:nvSpPr>
          <p:cNvPr id="16" name="矩形 15"/>
          <p:cNvSpPr/>
          <p:nvPr/>
        </p:nvSpPr>
        <p:spPr>
          <a:xfrm>
            <a:off x="49712" y="5736452"/>
            <a:ext cx="8990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mtClean="0"/>
              <a:t>L</a:t>
            </a:r>
            <a:r>
              <a:rPr lang="zh-TW" altLang="en-US" dirty="0"/>
              <a:t>ayer2的網路設備價格相當昂貴，房東或網管業者不願花費高成本購買硬體設備，更趨向於購買成本低廉的Hub。</a:t>
            </a: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2843808" y="2420888"/>
            <a:ext cx="1008112" cy="498053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7" name="Picture 3" descr="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602" y="3359022"/>
            <a:ext cx="4867915" cy="1937347"/>
          </a:xfrm>
          <a:prstGeom prst="rect">
            <a:avLst/>
          </a:prstGeom>
          <a:noFill/>
          <a:ln w="158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單箭頭接點 16"/>
          <p:cNvCxnSpPr/>
          <p:nvPr/>
        </p:nvCxnSpPr>
        <p:spPr>
          <a:xfrm>
            <a:off x="2843808" y="2918941"/>
            <a:ext cx="1512168" cy="5678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431551" y="2650385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</a:t>
            </a:r>
            <a:r>
              <a:rPr lang="en-US" altLang="zh-TW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snooping</a:t>
            </a:r>
            <a:endParaRPr lang="zh-TW" altLang="en-US" sz="1300" b="1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26509" y="5426233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sp>
        <p:nvSpPr>
          <p:cNvPr id="15" name="矩形 14"/>
          <p:cNvSpPr/>
          <p:nvPr/>
        </p:nvSpPr>
        <p:spPr>
          <a:xfrm>
            <a:off x="3923928" y="1823763"/>
            <a:ext cx="5085610" cy="70788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TW" sz="2000"/>
              <a:t>DHCP snooping</a:t>
            </a:r>
            <a:r>
              <a:rPr lang="zh-TW" altLang="en-US" sz="2000"/>
              <a:t>的功能</a:t>
            </a:r>
            <a:r>
              <a:rPr lang="zh-TW" altLang="zh-TW" sz="2000"/>
              <a:t>主要是防止因</a:t>
            </a:r>
            <a:r>
              <a:rPr lang="en-US" altLang="zh-TW" sz="2000"/>
              <a:t>DHCP spoofing</a:t>
            </a:r>
            <a:r>
              <a:rPr lang="zh-TW" altLang="zh-TW" sz="2000"/>
              <a:t>而造成的不當</a:t>
            </a:r>
            <a:r>
              <a:rPr lang="en-US" altLang="zh-TW" sz="2000"/>
              <a:t>DHCP</a:t>
            </a:r>
            <a:r>
              <a:rPr lang="zh-TW" altLang="zh-TW" sz="2000"/>
              <a:t>租用</a:t>
            </a:r>
            <a:r>
              <a:rPr lang="zh-TW" altLang="zh-TW" sz="2000" smtClean="0"/>
              <a:t>行為</a:t>
            </a:r>
            <a:r>
              <a:rPr lang="zh-TW" altLang="en-US" sz="2000"/>
              <a:t>。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6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8000" dirty="0"/>
              <a:t>3</a:t>
            </a:r>
          </a:p>
          <a:p>
            <a:r>
              <a:rPr lang="zh-TW" altLang="en-US" dirty="0"/>
              <a:t>系統功能與規格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82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504" y="2434210"/>
            <a:ext cx="874846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Wingdings" panose="05000000000000000000" pitchFamily="2" charset="2"/>
              <a:buChar char=""/>
            </a:pPr>
            <a:r>
              <a:rPr lang="zh-TW" altLang="en-US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建置</a:t>
            </a:r>
            <a:r>
              <a:rPr lang="en-US" altLang="zh-TW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DHCP snooping</a:t>
            </a:r>
            <a:r>
              <a:rPr lang="zh-TW" altLang="en-US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環境</a:t>
            </a:r>
            <a:endParaRPr lang="en-US" altLang="zh-TW" sz="3500" kern="10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891" indent="-342891">
              <a:buFont typeface="Wingdings" panose="05000000000000000000" pitchFamily="2" charset="2"/>
              <a:buChar char=""/>
            </a:pPr>
            <a:endParaRPr lang="en-US" altLang="zh-TW" sz="3500" kern="10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891" indent="-342891">
              <a:buFont typeface="Wingdings" panose="05000000000000000000" pitchFamily="2" charset="2"/>
              <a:buChar char=""/>
            </a:pPr>
            <a:r>
              <a:rPr lang="zh-TW" altLang="zh-TW" sz="3500" kern="100">
                <a:latin typeface="Times New Roman" panose="02020603050405020304" pitchFamily="18" charset="0"/>
                <a:ea typeface="標楷體" panose="03000509000000000000" pitchFamily="65" charset="-120"/>
              </a:rPr>
              <a:t>寄發</a:t>
            </a:r>
            <a:r>
              <a:rPr lang="en-US" altLang="zh-TW" sz="3500" kern="100">
                <a:latin typeface="Times New Roman" panose="02020603050405020304" pitchFamily="18" charset="0"/>
                <a:ea typeface="標楷體" panose="03000509000000000000" pitchFamily="65" charset="-120"/>
              </a:rPr>
              <a:t>Email</a:t>
            </a:r>
            <a:r>
              <a:rPr lang="zh-TW" altLang="zh-TW" sz="3500" kern="100">
                <a:latin typeface="Times New Roman" panose="02020603050405020304" pitchFamily="18" charset="0"/>
                <a:ea typeface="標楷體" panose="03000509000000000000" pitchFamily="65" charset="-120"/>
              </a:rPr>
              <a:t>通知管理者網路異常狀況</a:t>
            </a:r>
            <a:endParaRPr lang="zh-TW" altLang="zh-TW" sz="3500" kern="10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endParaRPr lang="en-US" altLang="zh-TW" sz="35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891" indent="-342891">
              <a:buFont typeface="Wingdings" panose="05000000000000000000" pitchFamily="2" charset="2"/>
              <a:buChar char=""/>
            </a:pPr>
            <a:r>
              <a:rPr lang="zh-TW" altLang="en-US" sz="3500" kern="100">
                <a:latin typeface="Times New Roman" panose="02020603050405020304" pitchFamily="18" charset="0"/>
                <a:ea typeface="標楷體" panose="03000509000000000000" pitchFamily="65" charset="-120"/>
              </a:rPr>
              <a:t>終</a:t>
            </a:r>
            <a:r>
              <a:rPr lang="zh-TW" altLang="en-US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止</a:t>
            </a:r>
            <a:r>
              <a:rPr lang="zh-TW" altLang="zh-TW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惡意</a:t>
            </a:r>
            <a:r>
              <a:rPr lang="en-US" altLang="zh-TW" sz="3500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DHCP Service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26" y="3858720"/>
            <a:ext cx="3690343" cy="254864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smtClean="0">
                <a:solidFill>
                  <a:schemeClr val="bg1"/>
                </a:solidFill>
              </a:rPr>
              <a:t>3.1</a:t>
            </a:r>
            <a:endParaRPr lang="en-US" altLang="zh-TW" sz="3000" dirty="0">
              <a:solidFill>
                <a:schemeClr val="bg1"/>
              </a:solidFill>
            </a:endParaRPr>
          </a:p>
          <a:p>
            <a:pPr algn="ctr"/>
            <a:r>
              <a:rPr lang="zh-TW" altLang="en-US" sz="3000">
                <a:solidFill>
                  <a:schemeClr val="bg1"/>
                </a:solidFill>
              </a:rPr>
              <a:t>系統</a:t>
            </a:r>
            <a:r>
              <a:rPr lang="zh-TW" altLang="en-US" sz="3000" smtClean="0">
                <a:solidFill>
                  <a:schemeClr val="bg1"/>
                </a:solidFill>
              </a:rPr>
              <a:t>功能</a:t>
            </a:r>
            <a:endParaRPr lang="zh-TW" altLang="en-US" sz="3000">
              <a:solidFill>
                <a:schemeClr val="bg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6804249" y="188639"/>
            <a:ext cx="2051720" cy="25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63" y="1679138"/>
            <a:ext cx="2324340" cy="1793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" y="1679138"/>
            <a:ext cx="2442544" cy="16868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4926">
            <a:off x="3438260" y="1555044"/>
            <a:ext cx="1863716" cy="1863716"/>
          </a:xfrm>
          <a:prstGeom prst="rect">
            <a:avLst/>
          </a:prstGeom>
        </p:spPr>
      </p:pic>
      <p:sp>
        <p:nvSpPr>
          <p:cNvPr id="8" name="加號 7"/>
          <p:cNvSpPr/>
          <p:nvPr/>
        </p:nvSpPr>
        <p:spPr>
          <a:xfrm>
            <a:off x="2398680" y="1913014"/>
            <a:ext cx="1080118" cy="1147776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/>
          <p:cNvSpPr/>
          <p:nvPr/>
        </p:nvSpPr>
        <p:spPr>
          <a:xfrm>
            <a:off x="5577245" y="1913014"/>
            <a:ext cx="1080118" cy="1147776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於 11"/>
          <p:cNvSpPr/>
          <p:nvPr/>
        </p:nvSpPr>
        <p:spPr>
          <a:xfrm>
            <a:off x="755576" y="4107635"/>
            <a:ext cx="1944863" cy="1480951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2244" r="11690" b="7959"/>
          <a:stretch/>
        </p:blipFill>
        <p:spPr>
          <a:xfrm>
            <a:off x="3443027" y="3699051"/>
            <a:ext cx="3857648" cy="2411030"/>
          </a:xfrm>
          <a:prstGeom prst="rect">
            <a:avLst/>
          </a:prstGeom>
        </p:spPr>
      </p:pic>
      <p:sp>
        <p:nvSpPr>
          <p:cNvPr id="14" name="標題 1"/>
          <p:cNvSpPr txBox="1">
            <a:spLocks/>
          </p:cNvSpPr>
          <p:nvPr/>
        </p:nvSpPr>
        <p:spPr bwMode="auto">
          <a:xfrm>
            <a:off x="3131840" y="98103"/>
            <a:ext cx="601216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dirty="0" smtClean="0">
                <a:latin typeface="Times New Roman"/>
                <a:ea typeface="新細明體"/>
              </a:rPr>
              <a:t>I</a:t>
            </a:r>
            <a:r>
              <a:rPr lang="zh-TW" altLang="en-US" sz="4000" dirty="0" smtClean="0">
                <a:latin typeface="Times New Roman"/>
                <a:ea typeface="新細明體"/>
              </a:rPr>
              <a:t> </a:t>
            </a:r>
            <a:r>
              <a:rPr lang="en-US" altLang="zh-TW" sz="4000" dirty="0" smtClean="0">
                <a:latin typeface="Times New Roman"/>
                <a:ea typeface="新細明體"/>
              </a:rPr>
              <a:t>Watchman</a:t>
            </a:r>
            <a:endParaRPr lang="en-US" altLang="zh-TW" sz="4000" dirty="0">
              <a:latin typeface="Times New Roman"/>
              <a:ea typeface="新細明體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</a:rPr>
              <a:t>3.2</a:t>
            </a:r>
          </a:p>
          <a:p>
            <a:pPr algn="ctr"/>
            <a:r>
              <a:rPr lang="zh-TW" altLang="en-US" sz="3000" dirty="0">
                <a:solidFill>
                  <a:schemeClr val="bg1"/>
                </a:solidFill>
              </a:rPr>
              <a:t>系統硬體架構圖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74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340348"/>
            <a:ext cx="5128652" cy="50409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solidFill>
                  <a:schemeClr val="bg1"/>
                </a:solidFill>
              </a:rPr>
              <a:t>3.3</a:t>
            </a:r>
            <a:endParaRPr lang="en-US" altLang="zh-TW" sz="3000" dirty="0">
              <a:solidFill>
                <a:schemeClr val="bg1"/>
              </a:solidFill>
            </a:endParaRPr>
          </a:p>
          <a:p>
            <a:pPr algn="ctr"/>
            <a:r>
              <a:rPr lang="zh-TW" altLang="en-US" sz="3000" dirty="0">
                <a:solidFill>
                  <a:schemeClr val="bg1"/>
                </a:solidFill>
              </a:rPr>
              <a:t>系統</a:t>
            </a:r>
            <a:r>
              <a:rPr lang="zh-TW" altLang="en-US" sz="3000" dirty="0" smtClean="0">
                <a:solidFill>
                  <a:schemeClr val="bg1"/>
                </a:solidFill>
              </a:rPr>
              <a:t>硬體建置圖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13921" y="3501008"/>
            <a:ext cx="273630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/>
              <a:t>只須</a:t>
            </a:r>
            <a:r>
              <a:rPr lang="zh-TW" altLang="en-US" smtClean="0"/>
              <a:t>把</a:t>
            </a:r>
            <a:r>
              <a:rPr lang="en-US" altLang="zh-TW"/>
              <a:t>I </a:t>
            </a:r>
            <a:r>
              <a:rPr lang="en-US" altLang="zh-TW" smtClean="0"/>
              <a:t>Watchman</a:t>
            </a:r>
            <a:endParaRPr lang="en-US" altLang="zh-TW"/>
          </a:p>
          <a:p>
            <a:r>
              <a:rPr lang="zh-TW" altLang="en-US" smtClean="0"/>
              <a:t>建置</a:t>
            </a:r>
            <a:r>
              <a:rPr lang="zh-TW" altLang="en-US"/>
              <a:t>在Router下層路由器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6156177" y="2584108"/>
            <a:ext cx="864096" cy="10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solidFill>
                  <a:schemeClr val="bg1"/>
                </a:solidFill>
              </a:rPr>
              <a:t>3.4</a:t>
            </a:r>
            <a:endParaRPr lang="en-US" altLang="zh-TW" sz="3000" dirty="0">
              <a:solidFill>
                <a:schemeClr val="bg1"/>
              </a:solidFill>
            </a:endParaRPr>
          </a:p>
          <a:p>
            <a:pPr algn="ctr"/>
            <a:r>
              <a:rPr lang="zh-TW" altLang="en-US" sz="3000" dirty="0">
                <a:solidFill>
                  <a:schemeClr val="bg1"/>
                </a:solidFill>
              </a:rPr>
              <a:t>系統軟體架構圖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501255"/>
            <a:ext cx="8952608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zh-TW" sz="25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2500" kern="100" dirty="0">
                <a:solidFill>
                  <a:srgbClr val="BC57D7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Raspberry Pi</a:t>
            </a:r>
            <a:r>
              <a:rPr lang="zh-TW" altLang="zh-TW" sz="25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2500" kern="100">
                <a:solidFill>
                  <a:srgbClr val="00B0F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Linux </a:t>
            </a:r>
            <a:r>
              <a:rPr lang="en-US" altLang="zh-TW" sz="2500" kern="100" smtClean="0">
                <a:solidFill>
                  <a:srgbClr val="00B0F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OS</a:t>
            </a:r>
            <a:r>
              <a:rPr lang="zh-TW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後</a:t>
            </a:r>
            <a:r>
              <a:rPr lang="zh-TW" altLang="en-US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架</a:t>
            </a:r>
            <a:r>
              <a:rPr lang="zh-TW" altLang="en-US" sz="2500" kern="100">
                <a:ea typeface="標楷體" panose="03000509000000000000" pitchFamily="65" charset="-120"/>
                <a:cs typeface="Times New Roman" panose="02020603050405020304" pitchFamily="18" charset="0"/>
              </a:rPr>
              <a:t>設</a:t>
            </a:r>
            <a:r>
              <a:rPr lang="en-US" altLang="zh-TW" sz="2500" kern="100" smtClean="0">
                <a:solidFill>
                  <a:srgbClr val="00B05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Web Server</a:t>
            </a:r>
            <a:r>
              <a:rPr lang="zh-TW" altLang="zh-TW" sz="25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讓使用者透過</a:t>
            </a:r>
            <a:r>
              <a:rPr lang="en-US" altLang="zh-TW" sz="25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Web</a:t>
            </a:r>
            <a:r>
              <a:rPr lang="zh-TW" altLang="zh-TW" sz="25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介面進行相關設定</a:t>
            </a:r>
            <a:r>
              <a:rPr lang="zh-TW" altLang="zh-TW" sz="2500" kern="100"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zh-TW" altLang="en-US" sz="2500" kern="100" smtClean="0">
                <a:solidFill>
                  <a:srgbClr val="00B05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偵測模組</a:t>
            </a:r>
            <a:r>
              <a:rPr lang="zh-TW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偵測</a:t>
            </a:r>
            <a:r>
              <a:rPr lang="zh-TW" altLang="zh-TW" sz="25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是否有</a:t>
            </a:r>
            <a:r>
              <a:rPr lang="zh-TW" altLang="zh-TW" sz="2500" kern="100">
                <a:ea typeface="標楷體" panose="03000509000000000000" pitchFamily="65" charset="-120"/>
                <a:cs typeface="Times New Roman" panose="02020603050405020304" pitchFamily="18" charset="0"/>
              </a:rPr>
              <a:t>惡意</a:t>
            </a:r>
            <a:r>
              <a:rPr lang="en-US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DHCP Server</a:t>
            </a:r>
            <a:r>
              <a:rPr lang="zh-TW" altLang="zh-TW" sz="2500" kern="100">
                <a:ea typeface="標楷體" panose="03000509000000000000" pitchFamily="65" charset="-120"/>
                <a:cs typeface="Times New Roman" panose="02020603050405020304" pitchFamily="18" charset="0"/>
              </a:rPr>
              <a:t>，若</a:t>
            </a:r>
            <a:r>
              <a:rPr lang="zh-TW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偵測</a:t>
            </a:r>
            <a:r>
              <a:rPr lang="zh-TW" altLang="en-US" sz="2500" kern="100"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zh-TW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惡意</a:t>
            </a:r>
            <a:r>
              <a:rPr lang="en-US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DHCP Server</a:t>
            </a:r>
            <a:r>
              <a:rPr lang="zh-TW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則</a:t>
            </a:r>
            <a:r>
              <a:rPr lang="zh-TW" altLang="zh-TW" sz="2500" kern="100" dirty="0">
                <a:solidFill>
                  <a:srgbClr val="00B05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寄發</a:t>
            </a:r>
            <a:r>
              <a:rPr lang="en-US" altLang="zh-TW" sz="2500" kern="100" dirty="0">
                <a:solidFill>
                  <a:srgbClr val="00B05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Email</a:t>
            </a:r>
            <a:r>
              <a:rPr lang="zh-TW" altLang="zh-TW" sz="2500" kern="100" dirty="0">
                <a:ea typeface="標楷體" panose="03000509000000000000" pitchFamily="65" charset="-120"/>
                <a:cs typeface="Times New Roman" panose="02020603050405020304" pitchFamily="18" charset="0"/>
              </a:rPr>
              <a:t>通知網路管理</a:t>
            </a:r>
            <a:r>
              <a:rPr lang="zh-TW" altLang="zh-TW" sz="2500" kern="100">
                <a:ea typeface="標楷體" panose="03000509000000000000" pitchFamily="65" charset="-120"/>
                <a:cs typeface="Times New Roman" panose="02020603050405020304" pitchFamily="18" charset="0"/>
              </a:rPr>
              <a:t>者並</a:t>
            </a:r>
            <a:r>
              <a:rPr lang="zh-TW" altLang="en-US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啟動</a:t>
            </a:r>
            <a:r>
              <a:rPr lang="zh-TW" altLang="en-US" sz="2500" kern="100" smtClean="0">
                <a:solidFill>
                  <a:srgbClr val="00B05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排除模組</a:t>
            </a:r>
            <a:r>
              <a:rPr lang="zh-TW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終止</a:t>
            </a:r>
            <a:r>
              <a:rPr lang="zh-TW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惡意</a:t>
            </a:r>
            <a:r>
              <a:rPr lang="en-US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DHCP</a:t>
            </a:r>
            <a:r>
              <a:rPr lang="zh-TW" altLang="en-US" sz="2500" kern="100"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TW" altLang="en-US" sz="2500" kern="100" smtClean="0"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25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976"/>
            <a:ext cx="9144000" cy="329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97047"/>
            <a:ext cx="9144000" cy="51313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124744"/>
            <a:ext cx="3690343" cy="254864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solidFill>
                  <a:schemeClr val="bg1"/>
                </a:solidFill>
              </a:rPr>
              <a:t>3.</a:t>
            </a:r>
            <a:r>
              <a:rPr lang="en-US" altLang="zh-TW" sz="3000" dirty="0">
                <a:solidFill>
                  <a:schemeClr val="bg1"/>
                </a:solidFill>
              </a:rPr>
              <a:t>5</a:t>
            </a:r>
            <a:endParaRPr lang="en-US" altLang="zh-TW" sz="3000" dirty="0">
              <a:solidFill>
                <a:schemeClr val="bg1"/>
              </a:solidFill>
            </a:endParaRPr>
          </a:p>
          <a:p>
            <a:pPr algn="ctr"/>
            <a:r>
              <a:rPr lang="zh-TW" altLang="en-US" sz="3000" dirty="0">
                <a:solidFill>
                  <a:schemeClr val="bg1"/>
                </a:solidFill>
              </a:rPr>
              <a:t>系統流程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5292080" y="1628800"/>
            <a:ext cx="2051720" cy="25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2573" y="1507305"/>
            <a:ext cx="1495093" cy="174849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1</a:t>
            </a:r>
          </a:p>
          <a:p>
            <a:pPr algn="ctr"/>
            <a:endParaRPr lang="en-US" altLang="zh-TW" sz="3200" dirty="0"/>
          </a:p>
          <a:p>
            <a:pPr algn="ctr"/>
            <a:r>
              <a:rPr lang="zh-TW" altLang="en-US" sz="2500" b="1" dirty="0"/>
              <a:t>前言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898916" y="3288272"/>
            <a:ext cx="1667883" cy="265772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2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en-US" sz="2500" b="1" dirty="0"/>
              <a:t>創作背景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470180" y="2996952"/>
            <a:ext cx="1995127" cy="324036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4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zh-TW" sz="2500" dirty="0"/>
              <a:t>標準的使用</a:t>
            </a:r>
            <a:endParaRPr lang="zh-TW" altLang="en-US" sz="2500" b="1" dirty="0"/>
          </a:p>
        </p:txBody>
      </p:sp>
      <p:sp>
        <p:nvSpPr>
          <p:cNvPr id="8" name="圓角矩形 7"/>
          <p:cNvSpPr/>
          <p:nvPr/>
        </p:nvSpPr>
        <p:spPr>
          <a:xfrm>
            <a:off x="6465307" y="1299191"/>
            <a:ext cx="2262063" cy="252028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5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zh-TW" sz="2500" dirty="0"/>
              <a:t>實現與量產的考量</a:t>
            </a:r>
            <a:endParaRPr lang="en-US" altLang="zh-TW" sz="2500" b="1" dirty="0"/>
          </a:p>
        </p:txBody>
      </p:sp>
      <p:sp>
        <p:nvSpPr>
          <p:cNvPr id="9" name="圓角矩形 8"/>
          <p:cNvSpPr/>
          <p:nvPr/>
        </p:nvSpPr>
        <p:spPr>
          <a:xfrm>
            <a:off x="7677373" y="3843844"/>
            <a:ext cx="1411337" cy="254232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6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zh-TW" sz="2500" dirty="0"/>
              <a:t>結論</a:t>
            </a:r>
            <a:endParaRPr lang="en-US" altLang="zh-TW" sz="2500" b="1" dirty="0"/>
          </a:p>
        </p:txBody>
      </p:sp>
      <p:sp>
        <p:nvSpPr>
          <p:cNvPr id="11" name="圓角矩形 10"/>
          <p:cNvSpPr/>
          <p:nvPr/>
        </p:nvSpPr>
        <p:spPr>
          <a:xfrm>
            <a:off x="2597560" y="1299192"/>
            <a:ext cx="1706975" cy="273792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0" dirty="0"/>
              <a:t>3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zh-TW" sz="2500" dirty="0"/>
              <a:t>系統功能與規格</a:t>
            </a:r>
            <a:endParaRPr lang="en-US" altLang="zh-TW" sz="2500" b="1" dirty="0"/>
          </a:p>
        </p:txBody>
      </p:sp>
    </p:spTree>
    <p:extLst>
      <p:ext uri="{BB962C8B-B14F-4D97-AF65-F5344CB8AC3E}">
        <p14:creationId xmlns:p14="http://schemas.microsoft.com/office/powerpoint/2010/main" val="11150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solidFill>
                  <a:schemeClr val="bg1"/>
                </a:solidFill>
              </a:rPr>
              <a:t>3.6</a:t>
            </a:r>
            <a:endParaRPr lang="en-US" altLang="zh-TW" sz="3000" dirty="0">
              <a:solidFill>
                <a:schemeClr val="bg1"/>
              </a:solidFill>
            </a:endParaRPr>
          </a:p>
          <a:p>
            <a:pPr algn="ctr"/>
            <a:r>
              <a:rPr lang="zh-TW" altLang="en-US" sz="3000" dirty="0">
                <a:solidFill>
                  <a:schemeClr val="bg1"/>
                </a:solidFill>
              </a:rPr>
              <a:t>系統規格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  <p:pic>
        <p:nvPicPr>
          <p:cNvPr id="72706" name="Picture 2" descr="0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7"/>
          <a:stretch>
            <a:fillRect/>
          </a:stretch>
        </p:blipFill>
        <p:spPr bwMode="auto">
          <a:xfrm>
            <a:off x="323530" y="1484786"/>
            <a:ext cx="2343151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37624"/>
              </p:ext>
            </p:extLst>
          </p:nvPr>
        </p:nvGraphicFramePr>
        <p:xfrm>
          <a:off x="3131840" y="1412773"/>
          <a:ext cx="5328176" cy="5329817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011588"/>
                <a:gridCol w="4316588"/>
              </a:tblGrid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</a:rPr>
                        <a:t>名稱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Raspberry Pi B+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4634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 err="1">
                          <a:effectLst/>
                        </a:rPr>
                        <a:t>SoC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BroadcomBCM2835</a:t>
                      </a:r>
                      <a:r>
                        <a:rPr lang="zh-TW" sz="1500" kern="100" dirty="0">
                          <a:effectLst/>
                        </a:rPr>
                        <a:t>（</a:t>
                      </a:r>
                      <a:r>
                        <a:rPr lang="en-US" sz="1500" kern="100" dirty="0">
                          <a:effectLst/>
                        </a:rPr>
                        <a:t>CPU</a:t>
                      </a:r>
                      <a:r>
                        <a:rPr lang="zh-TW" sz="1500" kern="100" dirty="0">
                          <a:effectLst/>
                        </a:rPr>
                        <a:t>，</a:t>
                      </a:r>
                      <a:r>
                        <a:rPr lang="en-US" sz="1500" kern="100" dirty="0">
                          <a:effectLst/>
                        </a:rPr>
                        <a:t>GPU DSP</a:t>
                      </a:r>
                      <a:r>
                        <a:rPr lang="zh-TW" sz="1500" kern="100" dirty="0">
                          <a:effectLst/>
                        </a:rPr>
                        <a:t>和</a:t>
                      </a:r>
                      <a:r>
                        <a:rPr lang="en-US" sz="1500" kern="100" dirty="0">
                          <a:effectLst/>
                        </a:rPr>
                        <a:t>SDRAM, USB</a:t>
                      </a:r>
                      <a:r>
                        <a:rPr lang="zh-TW" sz="1500" kern="100" dirty="0">
                          <a:effectLst/>
                        </a:rPr>
                        <a:t>）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CPU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ARM1176JZF-S</a:t>
                      </a:r>
                      <a:r>
                        <a:rPr lang="zh-TW" sz="1500" kern="100">
                          <a:effectLst/>
                        </a:rPr>
                        <a:t>核心（</a:t>
                      </a:r>
                      <a:r>
                        <a:rPr lang="en-US" sz="1500" kern="100">
                          <a:effectLst/>
                        </a:rPr>
                        <a:t>ARM11</a:t>
                      </a:r>
                      <a:r>
                        <a:rPr lang="zh-TW" sz="1500" kern="100">
                          <a:effectLst/>
                        </a:rPr>
                        <a:t>系列）</a:t>
                      </a:r>
                      <a:r>
                        <a:rPr lang="en-US" sz="1500" kern="100">
                          <a:effectLst/>
                        </a:rPr>
                        <a:t>700MHz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4634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GPU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Broadcom </a:t>
                      </a:r>
                      <a:r>
                        <a:rPr lang="en-US" sz="1500" kern="100" dirty="0" err="1">
                          <a:effectLst/>
                        </a:rPr>
                        <a:t>VideoCore</a:t>
                      </a:r>
                      <a:r>
                        <a:rPr lang="en-US" sz="1500" kern="100" dirty="0">
                          <a:effectLst/>
                        </a:rPr>
                        <a:t> IV[41], OpenGL ES 2.0, 1080p 30 h.264/MPEG-4 AVC</a:t>
                      </a:r>
                      <a:r>
                        <a:rPr lang="zh-TW" sz="1500" kern="100" dirty="0">
                          <a:effectLst/>
                        </a:rPr>
                        <a:t>高畫質解碼器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</a:rPr>
                        <a:t>記憶體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512 </a:t>
                      </a:r>
                      <a:r>
                        <a:rPr lang="en-US" sz="1500" kern="100" dirty="0" err="1">
                          <a:effectLst/>
                        </a:rPr>
                        <a:t>MByte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USB 2.0 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4</a:t>
                      </a:r>
                      <a:r>
                        <a:rPr lang="zh-TW" sz="1500" kern="100" dirty="0">
                          <a:effectLst/>
                        </a:rPr>
                        <a:t>個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11586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</a:rPr>
                        <a:t>影像輸出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Composite RCA</a:t>
                      </a:r>
                      <a:r>
                        <a:rPr lang="zh-TW" sz="1500" kern="100" dirty="0">
                          <a:effectLst/>
                        </a:rPr>
                        <a:t>（</a:t>
                      </a:r>
                      <a:r>
                        <a:rPr lang="en-US" sz="1500" kern="100" dirty="0">
                          <a:effectLst/>
                        </a:rPr>
                        <a:t>PAL &amp; NTSC</a:t>
                      </a:r>
                      <a:r>
                        <a:rPr lang="zh-TW" sz="1500" kern="100" dirty="0">
                          <a:effectLst/>
                        </a:rPr>
                        <a:t>）</a:t>
                      </a:r>
                      <a:r>
                        <a:rPr lang="en-US" sz="1500" kern="100" dirty="0">
                          <a:effectLst/>
                        </a:rPr>
                        <a:t>,HDMI</a:t>
                      </a:r>
                      <a:r>
                        <a:rPr lang="zh-TW" sz="1500" kern="100" dirty="0">
                          <a:effectLst/>
                        </a:rPr>
                        <a:t>（</a:t>
                      </a:r>
                      <a:r>
                        <a:rPr lang="en-US" sz="1500" kern="100" dirty="0">
                          <a:effectLst/>
                        </a:rPr>
                        <a:t>rev 1.3 &amp; 1.4</a:t>
                      </a:r>
                      <a:r>
                        <a:rPr lang="zh-TW" sz="1500" kern="100" dirty="0">
                          <a:effectLst/>
                        </a:rPr>
                        <a:t>）</a:t>
                      </a:r>
                      <a:r>
                        <a:rPr lang="en-US" sz="1500" kern="100" dirty="0">
                          <a:effectLst/>
                        </a:rPr>
                        <a:t>[44],raw LCD Panels via DSI[45][46]</a:t>
                      </a:r>
                      <a:endParaRPr lang="zh-TW" sz="15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14 HDMI resolutions from 640 x 350 to 1920x1200 plus various PAL and NTSC standards.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</a:rPr>
                        <a:t>音源輸出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3.5mm</a:t>
                      </a:r>
                      <a:r>
                        <a:rPr lang="zh-TW" sz="1500" kern="100" dirty="0">
                          <a:effectLst/>
                        </a:rPr>
                        <a:t>插孔，</a:t>
                      </a:r>
                      <a:r>
                        <a:rPr lang="en-US" sz="1500" kern="100" dirty="0">
                          <a:effectLst/>
                        </a:rPr>
                        <a:t>HDMI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</a:rPr>
                        <a:t>板載儲存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SD / MMC / SDIO</a:t>
                      </a:r>
                      <a:r>
                        <a:rPr lang="zh-TW" sz="1500" kern="100" dirty="0">
                          <a:effectLst/>
                        </a:rPr>
                        <a:t>卡插槽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</a:rPr>
                        <a:t>網路介面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10/100 </a:t>
                      </a:r>
                      <a:r>
                        <a:rPr lang="zh-TW" sz="1500" kern="100" dirty="0">
                          <a:effectLst/>
                        </a:rPr>
                        <a:t>乙太網介面（</a:t>
                      </a:r>
                      <a:r>
                        <a:rPr lang="en-US" sz="1500" kern="100" dirty="0">
                          <a:effectLst/>
                        </a:rPr>
                        <a:t>RJ45</a:t>
                      </a:r>
                      <a:r>
                        <a:rPr lang="zh-TW" sz="1500" kern="100" dirty="0">
                          <a:effectLst/>
                        </a:rPr>
                        <a:t>介面）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4634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</a:rPr>
                        <a:t>外設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 </a:t>
                      </a:r>
                      <a:r>
                        <a:rPr lang="zh-TW" sz="1500" kern="100" dirty="0">
                          <a:effectLst/>
                        </a:rPr>
                        <a:t>×</a:t>
                      </a:r>
                      <a:r>
                        <a:rPr lang="en-US" sz="1500" kern="100" dirty="0">
                          <a:effectLst/>
                        </a:rPr>
                        <a:t> GPIO</a:t>
                      </a:r>
                      <a:r>
                        <a:rPr lang="zh-TW" sz="1500" kern="100" dirty="0">
                          <a:effectLst/>
                        </a:rPr>
                        <a:t>、</a:t>
                      </a:r>
                      <a:r>
                        <a:rPr lang="en-US" sz="1500" kern="100" dirty="0">
                          <a:effectLst/>
                        </a:rPr>
                        <a:t>UART</a:t>
                      </a:r>
                      <a:r>
                        <a:rPr lang="zh-TW" sz="1500" kern="100" dirty="0">
                          <a:effectLst/>
                        </a:rPr>
                        <a:t>、</a:t>
                      </a:r>
                      <a:r>
                        <a:rPr lang="en-US" sz="1500" kern="100" dirty="0">
                          <a:effectLst/>
                        </a:rPr>
                        <a:t>I</a:t>
                      </a:r>
                      <a:r>
                        <a:rPr lang="zh-TW" sz="1500" kern="100" dirty="0">
                          <a:effectLst/>
                        </a:rPr>
                        <a:t>²</a:t>
                      </a:r>
                      <a:r>
                        <a:rPr lang="en-US" sz="1500" kern="100" dirty="0">
                          <a:effectLst/>
                        </a:rPr>
                        <a:t>C</a:t>
                      </a:r>
                      <a:r>
                        <a:rPr lang="zh-TW" sz="1500" kern="100" dirty="0">
                          <a:effectLst/>
                        </a:rPr>
                        <a:t>、帶兩個選擇的</a:t>
                      </a:r>
                      <a:r>
                        <a:rPr lang="en-US" sz="1500" kern="100" dirty="0">
                          <a:effectLst/>
                        </a:rPr>
                        <a:t>SPI</a:t>
                      </a:r>
                      <a:r>
                        <a:rPr lang="zh-TW" sz="1500" kern="100" dirty="0">
                          <a:effectLst/>
                        </a:rPr>
                        <a:t>匯流排，</a:t>
                      </a:r>
                      <a:r>
                        <a:rPr lang="en-US" sz="1500" kern="100" dirty="0">
                          <a:effectLst/>
                        </a:rPr>
                        <a:t>+3.3 V, +5 V, ground</a:t>
                      </a:r>
                      <a:r>
                        <a:rPr lang="zh-TW" sz="1500" kern="100" dirty="0">
                          <a:effectLst/>
                        </a:rPr>
                        <a:t>（負極）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</a:rPr>
                        <a:t>電源輸入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5V / </a:t>
                      </a:r>
                      <a:r>
                        <a:rPr lang="zh-TW" sz="1500" kern="100" dirty="0">
                          <a:effectLst/>
                        </a:rPr>
                        <a:t>透過</a:t>
                      </a:r>
                      <a:r>
                        <a:rPr lang="en-US" sz="1500" kern="100" dirty="0" err="1">
                          <a:effectLst/>
                        </a:rPr>
                        <a:t>MicroUSB</a:t>
                      </a:r>
                      <a:r>
                        <a:rPr lang="zh-TW" sz="1500" kern="100" dirty="0">
                          <a:effectLst/>
                        </a:rPr>
                        <a:t>或</a:t>
                      </a:r>
                      <a:r>
                        <a:rPr lang="en-US" sz="1500" kern="100" dirty="0">
                          <a:effectLst/>
                        </a:rPr>
                        <a:t>GPIO</a:t>
                      </a:r>
                      <a:r>
                        <a:rPr lang="zh-TW" sz="1500" kern="100" dirty="0">
                          <a:effectLst/>
                        </a:rPr>
                        <a:t>頭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</a:rPr>
                        <a:t>總體尺寸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85.60 </a:t>
                      </a:r>
                      <a:r>
                        <a:rPr lang="zh-TW" sz="1500" kern="100" dirty="0">
                          <a:effectLst/>
                        </a:rPr>
                        <a:t>×</a:t>
                      </a:r>
                      <a:r>
                        <a:rPr lang="en-US" sz="1500" kern="100" dirty="0">
                          <a:effectLst/>
                        </a:rPr>
                        <a:t> 53.98 mm</a:t>
                      </a:r>
                      <a:r>
                        <a:rPr lang="zh-TW" sz="1500" kern="100" dirty="0">
                          <a:effectLst/>
                        </a:rPr>
                        <a:t>（</a:t>
                      </a:r>
                      <a:r>
                        <a:rPr lang="en-US" sz="1500" kern="100" dirty="0">
                          <a:effectLst/>
                        </a:rPr>
                        <a:t>3.370 </a:t>
                      </a:r>
                      <a:r>
                        <a:rPr lang="zh-TW" sz="1500" kern="100" dirty="0">
                          <a:effectLst/>
                        </a:rPr>
                        <a:t>×</a:t>
                      </a:r>
                      <a:r>
                        <a:rPr lang="en-US" sz="1500" kern="100" dirty="0">
                          <a:effectLst/>
                        </a:rPr>
                        <a:t> 2.125 in</a:t>
                      </a:r>
                      <a:r>
                        <a:rPr lang="zh-TW" sz="1500" kern="100" dirty="0">
                          <a:effectLst/>
                        </a:rPr>
                        <a:t>）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231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</a:rPr>
                        <a:t>重量</a:t>
                      </a:r>
                      <a:endParaRPr lang="zh-TW" sz="15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45 g</a:t>
                      </a:r>
                      <a:r>
                        <a:rPr lang="zh-TW" sz="1500" kern="100" dirty="0">
                          <a:effectLst/>
                        </a:rPr>
                        <a:t>（</a:t>
                      </a:r>
                      <a:r>
                        <a:rPr lang="en-US" sz="1500" kern="100" dirty="0">
                          <a:effectLst/>
                        </a:rPr>
                        <a:t>1.6 </a:t>
                      </a:r>
                      <a:r>
                        <a:rPr lang="en-US" sz="1500" kern="100" dirty="0" err="1">
                          <a:effectLst/>
                        </a:rPr>
                        <a:t>oz</a:t>
                      </a:r>
                      <a:r>
                        <a:rPr lang="zh-TW" sz="1500" kern="100" dirty="0">
                          <a:effectLst/>
                        </a:rPr>
                        <a:t>）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  <a:tr h="4634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</a:rPr>
                        <a:t>操作系統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GNU/Linux(</a:t>
                      </a:r>
                      <a:r>
                        <a:rPr lang="en-US" sz="1500" kern="100" dirty="0" err="1">
                          <a:effectLst/>
                        </a:rPr>
                        <a:t>Debian</a:t>
                      </a:r>
                      <a:r>
                        <a:rPr lang="en-US" sz="1500" kern="100" dirty="0">
                          <a:effectLst/>
                        </a:rPr>
                        <a:t>, Fedora, Arch Linux ARM) [49], RISC OS, FreeBSD, Plan 9</a:t>
                      </a:r>
                      <a:endParaRPr lang="zh-TW" sz="15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7" y="3717033"/>
            <a:ext cx="2896791" cy="2000596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 bwMode="auto">
          <a:xfrm>
            <a:off x="3347866" y="188640"/>
            <a:ext cx="517143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dirty="0">
                <a:latin typeface="Times New Roman"/>
                <a:ea typeface="新細明體"/>
              </a:rPr>
              <a:t>Raspberry Pi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9654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" y="2979453"/>
            <a:ext cx="5107756" cy="34023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07504" y="44624"/>
            <a:ext cx="3456384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 smtClean="0">
                <a:solidFill>
                  <a:schemeClr val="bg1"/>
                </a:solidFill>
              </a:rPr>
              <a:t>3.7</a:t>
            </a:r>
            <a:endParaRPr lang="en-US" altLang="zh-TW" sz="3000" dirty="0">
              <a:solidFill>
                <a:schemeClr val="bg1"/>
              </a:solidFill>
            </a:endParaRPr>
          </a:p>
          <a:p>
            <a:pPr algn="ctr"/>
            <a:r>
              <a:rPr lang="zh-TW" altLang="en-US" sz="3000" dirty="0">
                <a:solidFill>
                  <a:schemeClr val="bg1"/>
                </a:solidFill>
              </a:rPr>
              <a:t>系統軟體關鍵技術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407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kern="100">
                <a:latin typeface="Times New Roman" panose="02020603050405020304" pitchFamily="18" charset="0"/>
                <a:ea typeface="標楷體" panose="03000509000000000000" pitchFamily="65" charset="-120"/>
              </a:rPr>
              <a:t>此系統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偵測網路</a:t>
            </a:r>
            <a:r>
              <a:rPr lang="zh-TW" altLang="en-US" kern="100">
                <a:latin typeface="Times New Roman" panose="02020603050405020304" pitchFamily="18" charset="0"/>
                <a:ea typeface="標楷體" panose="03000509000000000000" pitchFamily="65" charset="-120"/>
              </a:rPr>
              <a:t>為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異常</a:t>
            </a:r>
            <a:r>
              <a:rPr lang="zh-TW" altLang="en-US" kern="100">
                <a:latin typeface="Times New Roman" panose="02020603050405020304" pitchFamily="18" charset="0"/>
                <a:ea typeface="標楷體" panose="03000509000000000000" pitchFamily="65" charset="-120"/>
              </a:rPr>
              <a:t>狀態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先發送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Email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告知網路管理者。</a:t>
            </a:r>
            <a:endParaRPr lang="en-US" altLang="zh-TW" kern="1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2" name="Picture 2" descr="04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b="2057"/>
          <a:stretch/>
        </p:blipFill>
        <p:spPr bwMode="auto">
          <a:xfrm>
            <a:off x="5581664" y="3373047"/>
            <a:ext cx="1798651" cy="137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7307204" y="4182891"/>
            <a:ext cx="648072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600" dirty="0"/>
              <a:t>eth0</a:t>
            </a:r>
          </a:p>
        </p:txBody>
      </p:sp>
      <p:sp>
        <p:nvSpPr>
          <p:cNvPr id="15" name="矩形 14"/>
          <p:cNvSpPr/>
          <p:nvPr/>
        </p:nvSpPr>
        <p:spPr>
          <a:xfrm>
            <a:off x="4283968" y="3018300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若</a:t>
            </a:r>
            <a:r>
              <a:rPr lang="zh-TW" altLang="en-US" b="1" dirty="0">
                <a:solidFill>
                  <a:srgbClr val="7030A0"/>
                </a:solidFill>
              </a:rPr>
              <a:t>偵測網路異常發送Email告知網路管理者</a:t>
            </a:r>
          </a:p>
        </p:txBody>
      </p:sp>
      <p:sp>
        <p:nvSpPr>
          <p:cNvPr id="5" name="矩形 4"/>
          <p:cNvSpPr/>
          <p:nvPr/>
        </p:nvSpPr>
        <p:spPr>
          <a:xfrm>
            <a:off x="35496" y="2154922"/>
            <a:ext cx="9073008" cy="707886"/>
          </a:xfrm>
          <a:prstGeom prst="rect">
            <a:avLst/>
          </a:prstGeom>
          <a:solidFill>
            <a:schemeClr val="accent1"/>
          </a:solidFill>
          <a:ln w="476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000"/>
              <a:t>alert udp !192.168.1.1 67 -&gt; 255.255.255.255 68 (msg:"DHCP Spoofing Attack"; content:"|63 82 53 63 35 01 02|"; sid:201501;)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10219" y="1722873"/>
            <a:ext cx="167225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Snort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偵測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規則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endParaRPr lang="zh-TW" altLang="en-US" dirty="0"/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8028384" y="2979454"/>
            <a:ext cx="936104" cy="12310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064" y="210675"/>
            <a:ext cx="1584176" cy="86492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619672" y="5661248"/>
            <a:ext cx="158417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37059" y="2979454"/>
            <a:ext cx="2750767" cy="273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85" y="4735346"/>
            <a:ext cx="3096344" cy="164640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79893" y="5311141"/>
            <a:ext cx="512388" cy="206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7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1340768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針對惡意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DHCP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Server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配發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IP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做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Dhcp Starvation Attack(DHCP</a:t>
            </a:r>
            <a:r>
              <a:rPr lang="zh-TW" altLang="en-US" kern="100">
                <a:latin typeface="Times New Roman" panose="02020603050405020304" pitchFamily="18" charset="0"/>
                <a:ea typeface="標楷體" panose="03000509000000000000" pitchFamily="65" charset="-120"/>
              </a:rPr>
              <a:t>耗竭攻擊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)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，偽造大量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Mac 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address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故意租用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惡意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DHCP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使惡意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DHCP Server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癱瘓而不再配發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IP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給正常使用者。</a:t>
            </a: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偵測系統可使用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tshark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snort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 Dhcp Starvation </a:t>
            </a:r>
            <a:r>
              <a:rPr lang="en-US" altLang="zh-TW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Attack</a:t>
            </a:r>
            <a:r>
              <a:rPr lang="zh-TW" altLang="zh-TW" kern="10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可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dhcpstarv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或</a:t>
            </a:r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Yersinia </a:t>
            </a:r>
            <a:r>
              <a:rPr lang="zh-TW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614" y="5407792"/>
            <a:ext cx="9008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>
                <a:solidFill>
                  <a:srgbClr val="252525"/>
                </a:solidFill>
                <a:latin typeface="標楷體" panose="03000509000000000000" pitchFamily="65" charset="-120"/>
                <a:ea typeface="新細明體" panose="02020500000000000000" pitchFamily="18" charset="-120"/>
                <a:cs typeface="Arial" panose="020B0604020202020204" pitchFamily="34" charset="0"/>
              </a:rPr>
              <a:t>DHCP Starvation Attack</a:t>
            </a:r>
            <a:r>
              <a:rPr lang="zh-TW" altLang="zh-TW" kern="100">
                <a:solidFill>
                  <a:srgbClr val="25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會</a:t>
            </a:r>
            <a:r>
              <a:rPr lang="zh-TW" altLang="zh-TW" kern="100" dirty="0">
                <a:solidFill>
                  <a:srgbClr val="25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篡改封包標頭中的</a:t>
            </a:r>
            <a:r>
              <a:rPr lang="en-US" altLang="zh-TW" kern="100" dirty="0">
                <a:solidFill>
                  <a:srgbClr val="25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Source MAC</a:t>
            </a:r>
            <a:r>
              <a:rPr lang="zh-TW" altLang="zh-TW" kern="100" dirty="0">
                <a:solidFill>
                  <a:srgbClr val="25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位址</a:t>
            </a:r>
            <a:r>
              <a:rPr lang="en-US" altLang="zh-TW" kern="100" dirty="0">
                <a:solidFill>
                  <a:srgbClr val="25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zh-TW" kern="100" dirty="0">
                <a:solidFill>
                  <a:srgbClr val="25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綠色段</a:t>
            </a:r>
            <a:r>
              <a:rPr lang="en-US" altLang="zh-TW" kern="100" dirty="0">
                <a:solidFill>
                  <a:srgbClr val="25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zh-TW" kern="100" dirty="0">
                <a:solidFill>
                  <a:srgbClr val="25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anose="020B0604020202020204" pitchFamily="34" charset="0"/>
              </a:rPr>
              <a:t>以欺騙網路上的電腦及裝置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zh-TW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71682" name="Picture 2" descr="Eth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2" y="3919030"/>
            <a:ext cx="8579935" cy="148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1752" y="2788506"/>
            <a:ext cx="8579935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altLang="zh-TW"/>
              <a:t>DHCP Starvation Attack</a:t>
            </a:r>
            <a:r>
              <a:rPr lang="zh-TW" altLang="en-US"/>
              <a:t>又稱</a:t>
            </a:r>
            <a:r>
              <a:rPr lang="en-US" altLang="zh-TW"/>
              <a:t>DHCP</a:t>
            </a:r>
            <a:r>
              <a:rPr lang="zh-TW" altLang="en-US"/>
              <a:t>耗竭攻擊，主要功能是大量偽造</a:t>
            </a:r>
            <a:r>
              <a:rPr lang="en-US" altLang="zh-TW"/>
              <a:t>MAC</a:t>
            </a:r>
            <a:r>
              <a:rPr lang="zh-TW" altLang="en-US"/>
              <a:t>地址，然後向</a:t>
            </a:r>
            <a:r>
              <a:rPr lang="en-US" altLang="zh-TW"/>
              <a:t>DHCP Server</a:t>
            </a:r>
            <a:r>
              <a:rPr lang="zh-TW" altLang="en-US"/>
              <a:t>租用</a:t>
            </a:r>
            <a:r>
              <a:rPr lang="en-US" altLang="zh-TW"/>
              <a:t>IP</a:t>
            </a:r>
            <a:r>
              <a:rPr lang="zh-TW" altLang="en-US"/>
              <a:t>。最終結果造成</a:t>
            </a:r>
            <a:r>
              <a:rPr lang="en-US" altLang="zh-TW"/>
              <a:t>DHCP Server</a:t>
            </a:r>
            <a:r>
              <a:rPr lang="zh-TW" altLang="en-US"/>
              <a:t>沒有</a:t>
            </a:r>
            <a:r>
              <a:rPr lang="en-US" altLang="zh-TW"/>
              <a:t>IP</a:t>
            </a:r>
            <a:r>
              <a:rPr lang="zh-TW" altLang="en-US"/>
              <a:t>可以再租給其他電腦</a:t>
            </a:r>
            <a:r>
              <a:rPr lang="en-US" altLang="zh-TW"/>
              <a:t>IP</a:t>
            </a:r>
            <a:r>
              <a:rPr lang="zh-TW" altLang="en-US"/>
              <a:t>。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779912" y="2293459"/>
            <a:ext cx="432048" cy="38726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3" y="245799"/>
            <a:ext cx="849949" cy="84994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60731"/>
            <a:ext cx="1584176" cy="8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6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059835" y="5798127"/>
            <a:ext cx="505267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3000" dirty="0">
                <a:solidFill>
                  <a:srgbClr val="F64F04"/>
                </a:solidFill>
              </a:rPr>
              <a:t>3</a:t>
            </a:r>
            <a:r>
              <a:rPr lang="zh-TW" altLang="en-US" sz="3000" dirty="0">
                <a:solidFill>
                  <a:srgbClr val="F64F04"/>
                </a:solidFill>
              </a:rPr>
              <a:t>.</a:t>
            </a:r>
          </a:p>
        </p:txBody>
      </p:sp>
      <p:sp>
        <p:nvSpPr>
          <p:cNvPr id="30" name="矩形 29"/>
          <p:cNvSpPr/>
          <p:nvPr/>
        </p:nvSpPr>
        <p:spPr>
          <a:xfrm>
            <a:off x="35499" y="3800363"/>
            <a:ext cx="505267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3000" dirty="0">
                <a:solidFill>
                  <a:srgbClr val="F64F04"/>
                </a:solidFill>
              </a:rPr>
              <a:t>2</a:t>
            </a:r>
            <a:r>
              <a:rPr lang="zh-TW" altLang="en-US" sz="3000" dirty="0">
                <a:solidFill>
                  <a:srgbClr val="F64F04"/>
                </a:solidFill>
              </a:rPr>
              <a:t>.</a:t>
            </a:r>
          </a:p>
        </p:txBody>
      </p:sp>
      <p:sp>
        <p:nvSpPr>
          <p:cNvPr id="16" name="矩形 15"/>
          <p:cNvSpPr/>
          <p:nvPr/>
        </p:nvSpPr>
        <p:spPr>
          <a:xfrm>
            <a:off x="475949" y="4604938"/>
            <a:ext cx="457200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例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192.168.2.2</a:t>
            </a: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kern="100">
                <a:latin typeface="Times New Roman" panose="02020603050405020304" pitchFamily="18" charset="0"/>
                <a:ea typeface="標楷體" panose="03000509000000000000" pitchFamily="65" charset="-120"/>
              </a:rPr>
              <a:t>192.168.2.254</a:t>
            </a:r>
            <a:endParaRPr lang="en-US" altLang="zh-TW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71682" name="Picture 2" descr="Eth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6" y="1484786"/>
            <a:ext cx="8359977" cy="148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 flipV="1">
            <a:off x="1691680" y="2229168"/>
            <a:ext cx="144016" cy="98093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83568" y="3261794"/>
            <a:ext cx="208823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惡意</a:t>
            </a:r>
            <a:r>
              <a:rPr lang="en-US" altLang="zh-TW" dirty="0"/>
              <a:t>DHCP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Mac</a:t>
            </a:r>
            <a:r>
              <a:rPr lang="zh-TW" altLang="en-US" dirty="0"/>
              <a:t> </a:t>
            </a:r>
            <a:r>
              <a:rPr lang="en-US" altLang="zh-TW" dirty="0"/>
              <a:t>Address</a:t>
            </a:r>
            <a:endParaRPr lang="zh-TW" altLang="en-US" dirty="0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3707904" y="2132858"/>
            <a:ext cx="0" cy="12619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987827" y="3408787"/>
            <a:ext cx="426911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偽造大量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Mac address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故意租用惡意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DHCP</a:t>
            </a:r>
          </a:p>
        </p:txBody>
      </p:sp>
      <p:sp>
        <p:nvSpPr>
          <p:cNvPr id="15" name="矩形 14"/>
          <p:cNvSpPr/>
          <p:nvPr/>
        </p:nvSpPr>
        <p:spPr>
          <a:xfrm rot="5400000">
            <a:off x="924599" y="5166423"/>
            <a:ext cx="31931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~</a:t>
            </a:r>
          </a:p>
        </p:txBody>
      </p:sp>
      <p:sp>
        <p:nvSpPr>
          <p:cNvPr id="25" name="矩形 24"/>
          <p:cNvSpPr/>
          <p:nvPr/>
        </p:nvSpPr>
        <p:spPr>
          <a:xfrm>
            <a:off x="475949" y="4248088"/>
            <a:ext cx="295048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DHCP Server能配發IP有限</a:t>
            </a:r>
          </a:p>
        </p:txBody>
      </p:sp>
      <p:sp>
        <p:nvSpPr>
          <p:cNvPr id="26" name="矩形 25"/>
          <p:cNvSpPr/>
          <p:nvPr/>
        </p:nvSpPr>
        <p:spPr>
          <a:xfrm>
            <a:off x="3635896" y="5977446"/>
            <a:ext cx="534684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故癱瘓惡意DHCP Server不再配發IP給正常使用者</a:t>
            </a:r>
          </a:p>
        </p:txBody>
      </p:sp>
      <p:sp>
        <p:nvSpPr>
          <p:cNvPr id="28" name="矩形 27"/>
          <p:cNvSpPr/>
          <p:nvPr/>
        </p:nvSpPr>
        <p:spPr>
          <a:xfrm>
            <a:off x="70293" y="3075136"/>
            <a:ext cx="505267" cy="5539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sz="3000" dirty="0">
                <a:solidFill>
                  <a:srgbClr val="F64F04"/>
                </a:solidFill>
              </a:rPr>
              <a:t>1.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 bwMode="auto">
          <a:xfrm>
            <a:off x="35498" y="188640"/>
            <a:ext cx="91085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z="4000" dirty="0" smtClean="0">
                <a:latin typeface="Times New Roman"/>
                <a:ea typeface="新細明體"/>
              </a:rPr>
              <a:t>消耗惡意 </a:t>
            </a:r>
            <a:r>
              <a:rPr lang="en-US" altLang="zh-TW" sz="4000" dirty="0" smtClean="0">
                <a:latin typeface="Times New Roman"/>
                <a:ea typeface="新細明體"/>
              </a:rPr>
              <a:t>DHCP</a:t>
            </a:r>
            <a:r>
              <a:rPr lang="zh-TW" altLang="en-US" sz="4000" dirty="0" smtClean="0">
                <a:latin typeface="Times New Roman"/>
                <a:ea typeface="新細明體"/>
              </a:rPr>
              <a:t> </a:t>
            </a:r>
            <a:r>
              <a:rPr lang="en-US" altLang="zh-TW" sz="4000" dirty="0">
                <a:latin typeface="Times New Roman"/>
                <a:ea typeface="新細明體"/>
              </a:rPr>
              <a:t>service</a:t>
            </a:r>
            <a:r>
              <a:rPr lang="zh-TW" altLang="en-US" sz="4000" dirty="0" smtClean="0">
                <a:latin typeface="Times New Roman"/>
                <a:ea typeface="新細明體"/>
              </a:rPr>
              <a:t> 原理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8692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 bwMode="auto">
          <a:xfrm>
            <a:off x="35498" y="188640"/>
            <a:ext cx="91085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z="4000" dirty="0" smtClean="0">
                <a:latin typeface="Times New Roman"/>
                <a:ea typeface="新細明體"/>
              </a:rPr>
              <a:t>消耗惡意 </a:t>
            </a:r>
            <a:r>
              <a:rPr lang="en-US" altLang="zh-TW" sz="4000" dirty="0" smtClean="0">
                <a:latin typeface="Times New Roman"/>
                <a:ea typeface="新細明體"/>
              </a:rPr>
              <a:t>DHCP</a:t>
            </a:r>
            <a:r>
              <a:rPr lang="zh-TW" altLang="en-US" sz="4000" dirty="0" smtClean="0">
                <a:latin typeface="Times New Roman"/>
                <a:ea typeface="新細明體"/>
              </a:rPr>
              <a:t> </a:t>
            </a:r>
            <a:r>
              <a:rPr lang="en-US" altLang="zh-TW" sz="4000" dirty="0">
                <a:latin typeface="Times New Roman"/>
                <a:ea typeface="新細明體"/>
              </a:rPr>
              <a:t>service</a:t>
            </a:r>
            <a:r>
              <a:rPr lang="zh-TW" altLang="en-US" sz="4000" dirty="0" smtClean="0">
                <a:latin typeface="Times New Roman"/>
                <a:ea typeface="新細明體"/>
              </a:rPr>
              <a:t>方法  </a:t>
            </a:r>
            <a:r>
              <a:rPr lang="en-US" altLang="zh-TW" sz="4000" dirty="0" smtClean="0">
                <a:latin typeface="Times New Roman"/>
                <a:ea typeface="新細明體"/>
              </a:rPr>
              <a:t>(</a:t>
            </a:r>
            <a:r>
              <a:rPr lang="zh-TW" altLang="en-US" sz="4000" dirty="0" smtClean="0">
                <a:latin typeface="Times New Roman"/>
                <a:ea typeface="新細明體"/>
              </a:rPr>
              <a:t>一</a:t>
            </a:r>
            <a:r>
              <a:rPr lang="en-US" altLang="zh-TW" sz="4000" dirty="0" smtClean="0">
                <a:latin typeface="Times New Roman"/>
                <a:ea typeface="新細明體"/>
              </a:rPr>
              <a:t>)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49"/>
          <a:stretch/>
        </p:blipFill>
        <p:spPr>
          <a:xfrm>
            <a:off x="2123728" y="3132237"/>
            <a:ext cx="6910784" cy="36258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6" y="1412778"/>
            <a:ext cx="5400675" cy="1428751"/>
          </a:xfrm>
          <a:prstGeom prst="rect">
            <a:avLst/>
          </a:prstGeom>
        </p:spPr>
      </p:pic>
      <p:sp>
        <p:nvSpPr>
          <p:cNvPr id="8" name="弧形箭號 (下彎) 7"/>
          <p:cNvSpPr/>
          <p:nvPr/>
        </p:nvSpPr>
        <p:spPr>
          <a:xfrm rot="4480348" flipV="1">
            <a:off x="89229" y="3453374"/>
            <a:ext cx="1865297" cy="93695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3" y="1381047"/>
            <a:ext cx="3096344" cy="164640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906864" y="1637464"/>
            <a:ext cx="693216" cy="2160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851920" y="2164495"/>
            <a:ext cx="693216" cy="2160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600477" y="2164495"/>
            <a:ext cx="693216" cy="216024"/>
          </a:xfrm>
          <a:prstGeom prst="rect">
            <a:avLst/>
          </a:prstGeom>
          <a:noFill/>
          <a:ln>
            <a:solidFill>
              <a:srgbClr val="990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8234759" y="1686261"/>
            <a:ext cx="693216" cy="216024"/>
          </a:xfrm>
          <a:prstGeom prst="rect">
            <a:avLst/>
          </a:prstGeom>
          <a:noFill/>
          <a:ln>
            <a:solidFill>
              <a:srgbClr val="990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184366" y="2444281"/>
            <a:ext cx="739563" cy="224273"/>
          </a:xfrm>
          <a:prstGeom prst="rect">
            <a:avLst/>
          </a:prstGeom>
          <a:noFill/>
          <a:ln>
            <a:solidFill>
              <a:srgbClr val="1F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108894" y="1570000"/>
            <a:ext cx="621811" cy="211480"/>
          </a:xfrm>
          <a:prstGeom prst="rect">
            <a:avLst/>
          </a:prstGeom>
          <a:noFill/>
          <a:ln>
            <a:solidFill>
              <a:srgbClr val="1F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H="1" flipV="1">
            <a:off x="5507783" y="2272507"/>
            <a:ext cx="578052" cy="97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251520" y="1981169"/>
            <a:ext cx="3441968" cy="369332"/>
          </a:xfrm>
          <a:prstGeom prst="rect">
            <a:avLst/>
          </a:prstGeom>
          <a:ln w="31750">
            <a:solidFill>
              <a:srgbClr val="FF1D1D"/>
            </a:solidFill>
          </a:ln>
        </p:spPr>
        <p:txBody>
          <a:bodyPr wrap="none">
            <a:spAutoFit/>
          </a:bodyPr>
          <a:lstStyle/>
          <a:p>
            <a:r>
              <a:rPr lang="zh-TW" altLang="en-US"/>
              <a:t>dhcpstarv -e 192.168.1.1 -i eth0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5" y="2501717"/>
            <a:ext cx="8709128" cy="33373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1520" y="1460625"/>
            <a:ext cx="13681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b="1">
                <a:solidFill>
                  <a:srgbClr val="002060"/>
                </a:solidFill>
              </a:rPr>
              <a:t>Dhcpstarv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 bwMode="auto">
          <a:xfrm>
            <a:off x="35498" y="188640"/>
            <a:ext cx="91085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zh-TW" altLang="en-US" sz="4000" dirty="0" smtClean="0">
                <a:latin typeface="Times New Roman"/>
                <a:ea typeface="新細明體"/>
              </a:rPr>
              <a:t>消耗惡意 </a:t>
            </a:r>
            <a:r>
              <a:rPr lang="en-US" altLang="zh-TW" sz="4000" dirty="0" smtClean="0">
                <a:latin typeface="Times New Roman"/>
                <a:ea typeface="新細明體"/>
              </a:rPr>
              <a:t>DHCP</a:t>
            </a:r>
            <a:r>
              <a:rPr lang="zh-TW" altLang="en-US" sz="4000" dirty="0" smtClean="0">
                <a:latin typeface="Times New Roman"/>
                <a:ea typeface="新細明體"/>
              </a:rPr>
              <a:t> </a:t>
            </a:r>
            <a:r>
              <a:rPr lang="en-US" altLang="zh-TW" sz="4000" dirty="0">
                <a:latin typeface="Times New Roman"/>
                <a:ea typeface="新細明體"/>
              </a:rPr>
              <a:t>service</a:t>
            </a:r>
            <a:r>
              <a:rPr lang="zh-TW" altLang="en-US" sz="4000" dirty="0" smtClean="0">
                <a:latin typeface="Times New Roman"/>
                <a:ea typeface="新細明體"/>
              </a:rPr>
              <a:t>方法  </a:t>
            </a:r>
            <a:r>
              <a:rPr lang="en-US" altLang="zh-TW" sz="4000" dirty="0" smtClean="0">
                <a:latin typeface="Times New Roman"/>
                <a:ea typeface="新細明體"/>
              </a:rPr>
              <a:t>(</a:t>
            </a:r>
            <a:r>
              <a:rPr lang="zh-TW" altLang="en-US" sz="4000" dirty="0" smtClean="0">
                <a:latin typeface="Times New Roman"/>
                <a:ea typeface="新細明體"/>
              </a:rPr>
              <a:t>二</a:t>
            </a:r>
            <a:r>
              <a:rPr lang="en-US" altLang="zh-TW" sz="4000" dirty="0" smtClean="0">
                <a:latin typeface="Times New Roman"/>
                <a:ea typeface="新細明體"/>
              </a:rPr>
              <a:t>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439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8000" dirty="0"/>
              <a:t>4</a:t>
            </a:r>
          </a:p>
          <a:p>
            <a:r>
              <a:rPr lang="zh-TW" altLang="en-US" dirty="0"/>
              <a:t>標準的使用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979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6475065" cy="495278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07504" y="44624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</a:rPr>
              <a:t>Step.1</a:t>
            </a:r>
          </a:p>
        </p:txBody>
      </p:sp>
      <p:sp>
        <p:nvSpPr>
          <p:cNvPr id="53" name="矩形 52"/>
          <p:cNvSpPr/>
          <p:nvPr/>
        </p:nvSpPr>
        <p:spPr>
          <a:xfrm>
            <a:off x="3203848" y="225805"/>
            <a:ext cx="56886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smtClean="0">
                <a:solidFill>
                  <a:schemeClr val="bg1"/>
                </a:solidFill>
              </a:rPr>
              <a:t>區</a:t>
            </a:r>
            <a:r>
              <a:rPr lang="zh-TW" altLang="en-US" sz="2500">
                <a:solidFill>
                  <a:schemeClr val="bg1"/>
                </a:solidFill>
              </a:rPr>
              <a:t>域</a:t>
            </a:r>
            <a:r>
              <a:rPr lang="zh-TW" altLang="en-US" sz="2500" smtClean="0">
                <a:solidFill>
                  <a:schemeClr val="bg1"/>
                </a:solidFill>
              </a:rPr>
              <a:t>網路安裝</a:t>
            </a:r>
            <a:r>
              <a:rPr lang="en-US" altLang="zh-TW" sz="2500">
                <a:solidFill>
                  <a:schemeClr val="bg1"/>
                </a:solidFill>
              </a:rPr>
              <a:t>I </a:t>
            </a:r>
            <a:r>
              <a:rPr lang="en-US" altLang="zh-TW" sz="2500" smtClean="0">
                <a:solidFill>
                  <a:schemeClr val="bg1"/>
                </a:solidFill>
              </a:rPr>
              <a:t>Watchman</a:t>
            </a:r>
            <a:r>
              <a:rPr lang="zh-TW" altLang="en-US" sz="2500" smtClean="0">
                <a:solidFill>
                  <a:schemeClr val="bg1"/>
                </a:solidFill>
              </a:rPr>
              <a:t>並</a:t>
            </a:r>
            <a:r>
              <a:rPr lang="zh-TW" altLang="en-US" sz="2500" dirty="0">
                <a:solidFill>
                  <a:schemeClr val="bg1"/>
                </a:solidFill>
              </a:rPr>
              <a:t>設定完成</a:t>
            </a:r>
            <a:r>
              <a:rPr lang="zh-TW" altLang="en-US" sz="2500">
                <a:solidFill>
                  <a:schemeClr val="bg1"/>
                </a:solidFill>
              </a:rPr>
              <a:t>後</a:t>
            </a:r>
            <a:r>
              <a:rPr lang="zh-TW" altLang="en-US" sz="2500" smtClean="0">
                <a:solidFill>
                  <a:schemeClr val="bg1"/>
                </a:solidFill>
              </a:rPr>
              <a:t>，即可啟動網路偵測模組。</a:t>
            </a:r>
            <a:endParaRPr lang="zh-TW" altLang="en-US" sz="25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7020272" y="2636912"/>
            <a:ext cx="105547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2244" r="11690" b="7959"/>
          <a:stretch/>
        </p:blipFill>
        <p:spPr>
          <a:xfrm>
            <a:off x="48755" y="106684"/>
            <a:ext cx="3933153" cy="245822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00"/>
          <a:stretch/>
        </p:blipFill>
        <p:spPr>
          <a:xfrm>
            <a:off x="1945593" y="2705422"/>
            <a:ext cx="7172528" cy="36763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454166" y="764704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699792" y="3088888"/>
            <a:ext cx="120425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弧形箭號 (下彎) 10"/>
          <p:cNvSpPr/>
          <p:nvPr/>
        </p:nvSpPr>
        <p:spPr>
          <a:xfrm rot="4267929">
            <a:off x="2819847" y="1151633"/>
            <a:ext cx="2782973" cy="1250482"/>
          </a:xfrm>
          <a:prstGeom prst="curvedDownArrow">
            <a:avLst/>
          </a:prstGeom>
          <a:solidFill>
            <a:srgbClr val="F64F04"/>
          </a:solidFill>
          <a:ln>
            <a:solidFill>
              <a:srgbClr val="E84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803715" y="11930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smtClean="0">
                <a:solidFill>
                  <a:schemeClr val="bg1"/>
                </a:solidFill>
              </a:rPr>
              <a:t>Step.2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755" y="4543586"/>
            <a:ext cx="19116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smtClean="0"/>
              <a:t>Default</a:t>
            </a:r>
            <a:endParaRPr lang="en-US" altLang="zh-TW" sz="1600"/>
          </a:p>
          <a:p>
            <a:r>
              <a:rPr lang="en-US" altLang="zh-TW" sz="1600"/>
              <a:t>U</a:t>
            </a:r>
            <a:r>
              <a:rPr lang="zh-TW" altLang="en-US" sz="1600" smtClean="0"/>
              <a:t>sername </a:t>
            </a:r>
            <a:r>
              <a:rPr lang="zh-TW" altLang="en-US" sz="1600"/>
              <a:t>: admin</a:t>
            </a:r>
          </a:p>
          <a:p>
            <a:r>
              <a:rPr lang="en-US" altLang="zh-TW" sz="1600" smtClean="0"/>
              <a:t>P</a:t>
            </a:r>
            <a:r>
              <a:rPr lang="zh-TW" altLang="en-US" sz="1600" smtClean="0"/>
              <a:t>assword </a:t>
            </a:r>
            <a:r>
              <a:rPr lang="zh-TW" altLang="en-US" sz="1600"/>
              <a:t>: admin</a:t>
            </a:r>
          </a:p>
        </p:txBody>
      </p:sp>
    </p:spTree>
    <p:extLst>
      <p:ext uri="{BB962C8B-B14F-4D97-AF65-F5344CB8AC3E}">
        <p14:creationId xmlns:p14="http://schemas.microsoft.com/office/powerpoint/2010/main" val="195856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6768752" cy="4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8000" dirty="0"/>
              <a:t>1</a:t>
            </a:r>
          </a:p>
          <a:p>
            <a:r>
              <a:rPr lang="zh-TW" altLang="en-US" dirty="0"/>
              <a:t>前言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92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65" b="66868"/>
          <a:stretch/>
        </p:blipFill>
        <p:spPr>
          <a:xfrm>
            <a:off x="539552" y="116632"/>
            <a:ext cx="5092055" cy="15558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42638"/>
            <a:ext cx="3590925" cy="40576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08" y="2266463"/>
            <a:ext cx="3581400" cy="39338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85579" y="1052735"/>
            <a:ext cx="2546028" cy="619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43608" y="3789040"/>
            <a:ext cx="936104" cy="432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436096" y="4365105"/>
            <a:ext cx="19442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860032" y="879583"/>
            <a:ext cx="504056" cy="504056"/>
          </a:xfrm>
          <a:prstGeom prst="ellipse">
            <a:avLst/>
          </a:prstGeom>
          <a:solidFill>
            <a:srgbClr val="F64F04"/>
          </a:solidFill>
          <a:ln>
            <a:solidFill>
              <a:srgbClr val="F64F0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087724" y="3537012"/>
            <a:ext cx="504056" cy="504056"/>
          </a:xfrm>
          <a:prstGeom prst="ellipse">
            <a:avLst/>
          </a:prstGeom>
          <a:solidFill>
            <a:srgbClr val="F64F04"/>
          </a:solidFill>
          <a:ln>
            <a:solidFill>
              <a:srgbClr val="F64F0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2</a:t>
            </a:r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7452320" y="4331102"/>
            <a:ext cx="504056" cy="504056"/>
          </a:xfrm>
          <a:prstGeom prst="ellipse">
            <a:avLst/>
          </a:prstGeom>
          <a:solidFill>
            <a:srgbClr val="F64F04"/>
          </a:solidFill>
          <a:ln>
            <a:solidFill>
              <a:srgbClr val="F64F0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3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988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5" y="54410"/>
            <a:ext cx="3581400" cy="39338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7053" y="2153052"/>
            <a:ext cx="19442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5953692" y="28132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smtClean="0">
                <a:solidFill>
                  <a:schemeClr val="bg1"/>
                </a:solidFill>
              </a:rPr>
              <a:t>Step.3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30403"/>
          <a:stretch/>
        </p:blipFill>
        <p:spPr>
          <a:xfrm>
            <a:off x="2641324" y="2886378"/>
            <a:ext cx="6336704" cy="39140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16016" y="4869160"/>
            <a:ext cx="396044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弧形箭號 (下彎) 7"/>
          <p:cNvSpPr/>
          <p:nvPr/>
        </p:nvSpPr>
        <p:spPr>
          <a:xfrm rot="2413099">
            <a:off x="2351426" y="2035881"/>
            <a:ext cx="4484365" cy="1703946"/>
          </a:xfrm>
          <a:prstGeom prst="curvedDownArrow">
            <a:avLst/>
          </a:prstGeom>
          <a:solidFill>
            <a:srgbClr val="F64F04"/>
          </a:solidFill>
          <a:ln>
            <a:solidFill>
              <a:srgbClr val="E84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361976"/>
            <a:ext cx="6480720" cy="50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29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314734"/>
            <a:ext cx="6620676" cy="50387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497" y="1556793"/>
            <a:ext cx="1296144" cy="52322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</a:rPr>
              <a:t>DHCP Server</a:t>
            </a:r>
          </a:p>
          <a:p>
            <a:pPr algn="ctr"/>
            <a:r>
              <a:rPr lang="zh-TW" altLang="en-US" sz="1400" b="1" dirty="0">
                <a:solidFill>
                  <a:srgbClr val="002060"/>
                </a:solidFill>
              </a:rPr>
              <a:t>192.</a:t>
            </a:r>
            <a:r>
              <a:rPr lang="zh-TW" altLang="en-US" sz="1400" b="1">
                <a:solidFill>
                  <a:srgbClr val="002060"/>
                </a:solidFill>
              </a:rPr>
              <a:t>168.</a:t>
            </a:r>
            <a:r>
              <a:rPr lang="en-US" altLang="zh-TW" sz="1400" b="1">
                <a:solidFill>
                  <a:srgbClr val="002060"/>
                </a:solidFill>
              </a:rPr>
              <a:t>1</a:t>
            </a:r>
            <a:r>
              <a:rPr lang="zh-TW" altLang="en-US" sz="1400" b="1">
                <a:solidFill>
                  <a:srgbClr val="002060"/>
                </a:solidFill>
              </a:rPr>
              <a:t>.</a:t>
            </a:r>
            <a:r>
              <a:rPr lang="zh-TW" altLang="en-US" sz="14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矩形 19"/>
          <p:cNvSpPr/>
          <p:nvPr/>
        </p:nvSpPr>
        <p:spPr>
          <a:xfrm>
            <a:off x="5220072" y="4149080"/>
            <a:ext cx="1359675" cy="52322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002060"/>
                </a:solidFill>
              </a:rPr>
              <a:t>DHCP Server</a:t>
            </a:r>
          </a:p>
          <a:p>
            <a:pPr algn="ctr"/>
            <a:r>
              <a:rPr lang="zh-TW" altLang="en-US" sz="1400" b="1">
                <a:solidFill>
                  <a:srgbClr val="002060"/>
                </a:solidFill>
              </a:rPr>
              <a:t>1</a:t>
            </a:r>
            <a:r>
              <a:rPr lang="en-US" altLang="zh-TW" sz="1400" b="1">
                <a:solidFill>
                  <a:srgbClr val="002060"/>
                </a:solidFill>
              </a:rPr>
              <a:t>92.168.2.1</a:t>
            </a:r>
            <a:endParaRPr lang="zh-TW" altLang="en-US" sz="1400" b="1" dirty="0">
              <a:solidFill>
                <a:srgbClr val="00206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971603" y="2125983"/>
            <a:ext cx="894063" cy="2436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220072" y="5295686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107504" y="44628"/>
            <a:ext cx="3024336" cy="12241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smtClean="0">
                <a:solidFill>
                  <a:schemeClr val="bg1"/>
                </a:solidFill>
              </a:rPr>
              <a:t>Step.4</a:t>
            </a:r>
            <a:endParaRPr lang="en-US" altLang="zh-TW" sz="30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1840" y="44628"/>
            <a:ext cx="5976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>
                <a:solidFill>
                  <a:schemeClr val="bg1"/>
                </a:solidFill>
              </a:rPr>
              <a:t>當</a:t>
            </a:r>
            <a:r>
              <a:rPr lang="zh-TW" altLang="en-US" sz="2400" smtClean="0">
                <a:solidFill>
                  <a:schemeClr val="bg1"/>
                </a:solidFill>
              </a:rPr>
              <a:t>有使用</a:t>
            </a:r>
            <a:r>
              <a:rPr lang="zh-TW" altLang="en-US" sz="2400">
                <a:solidFill>
                  <a:schemeClr val="bg1"/>
                </a:solidFill>
              </a:rPr>
              <a:t>者</a:t>
            </a:r>
            <a:r>
              <a:rPr lang="zh-TW" altLang="en-US" sz="2400" smtClean="0">
                <a:solidFill>
                  <a:schemeClr val="bg1"/>
                </a:solidFill>
              </a:rPr>
              <a:t>在區域網路內</a:t>
            </a:r>
            <a:r>
              <a:rPr lang="zh-TW" altLang="en-US" sz="2400">
                <a:solidFill>
                  <a:schemeClr val="bg1"/>
                </a:solidFill>
              </a:rPr>
              <a:t>架設分享器設定</a:t>
            </a:r>
            <a:r>
              <a:rPr lang="zh-TW" altLang="en-US" sz="2400" smtClean="0">
                <a:solidFill>
                  <a:schemeClr val="bg1"/>
                </a:solidFill>
              </a:rPr>
              <a:t>錯誤將導致網路癱瘓時</a:t>
            </a:r>
            <a:r>
              <a:rPr lang="zh-TW" altLang="en-US" sz="2400">
                <a:solidFill>
                  <a:schemeClr val="bg1"/>
                </a:solidFill>
              </a:rPr>
              <a:t>，本系統將</a:t>
            </a:r>
            <a:r>
              <a:rPr lang="zh-TW" altLang="en-US" sz="2400" smtClean="0">
                <a:solidFill>
                  <a:schemeClr val="bg1"/>
                </a:solidFill>
              </a:rPr>
              <a:t>會終止該使用者服務</a:t>
            </a:r>
            <a:r>
              <a:rPr lang="zh-TW" altLang="en-US" sz="2400">
                <a:solidFill>
                  <a:schemeClr val="bg1"/>
                </a:solidFill>
              </a:rPr>
              <a:t>，並</a:t>
            </a:r>
            <a:r>
              <a:rPr lang="zh-TW" altLang="en-US" sz="2400" smtClean="0">
                <a:solidFill>
                  <a:schemeClr val="bg1"/>
                </a:solidFill>
              </a:rPr>
              <a:t>寄送</a:t>
            </a:r>
            <a:r>
              <a:rPr lang="en-US" altLang="zh-TW" sz="2400" smtClean="0">
                <a:solidFill>
                  <a:schemeClr val="bg1"/>
                </a:solidFill>
              </a:rPr>
              <a:t>Email</a:t>
            </a:r>
            <a:r>
              <a:rPr lang="zh-TW" altLang="en-US" sz="2400" smtClean="0">
                <a:solidFill>
                  <a:schemeClr val="bg1"/>
                </a:solidFill>
              </a:rPr>
              <a:t>通知</a:t>
            </a:r>
            <a:r>
              <a:rPr lang="zh-TW" altLang="en-US" sz="2400">
                <a:solidFill>
                  <a:schemeClr val="bg1"/>
                </a:solidFill>
              </a:rPr>
              <a:t>網管或房東。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4" y="5539507"/>
            <a:ext cx="4886325" cy="752475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3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8000" dirty="0"/>
              <a:t>5</a:t>
            </a:r>
          </a:p>
          <a:p>
            <a:r>
              <a:rPr lang="zh-TW" altLang="en-US" dirty="0"/>
              <a:t>實現與量產的考量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22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39" y="1338724"/>
            <a:ext cx="6427059" cy="50409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8707" y="188640"/>
            <a:ext cx="9252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>
                <a:solidFill>
                  <a:schemeClr val="bg1"/>
                </a:solidFill>
              </a:rPr>
              <a:t>I</a:t>
            </a:r>
            <a:r>
              <a:rPr lang="en-US" altLang="zh-TW" sz="3000">
                <a:solidFill>
                  <a:schemeClr val="bg1"/>
                </a:solidFill>
              </a:rPr>
              <a:t> </a:t>
            </a:r>
            <a:r>
              <a:rPr lang="en-US" altLang="zh-TW" sz="4000" smtClean="0">
                <a:solidFill>
                  <a:schemeClr val="bg1"/>
                </a:solidFill>
              </a:rPr>
              <a:t>W</a:t>
            </a:r>
            <a:r>
              <a:rPr lang="en-US" altLang="zh-TW" sz="3000" smtClean="0">
                <a:solidFill>
                  <a:schemeClr val="bg1"/>
                </a:solidFill>
              </a:rPr>
              <a:t>atchman</a:t>
            </a:r>
            <a:r>
              <a:rPr lang="zh-TW" altLang="en-US" smtClean="0">
                <a:solidFill>
                  <a:schemeClr val="bg1"/>
                </a:solidFill>
              </a:rPr>
              <a:t>不僅</a:t>
            </a:r>
            <a:r>
              <a:rPr lang="zh-TW" altLang="en-US">
                <a:solidFill>
                  <a:schemeClr val="bg1"/>
                </a:solidFill>
              </a:rPr>
              <a:t>可以佈建在學生</a:t>
            </a:r>
            <a:r>
              <a:rPr lang="zh-TW" altLang="en-US" smtClean="0">
                <a:solidFill>
                  <a:schemeClr val="bg1"/>
                </a:solidFill>
              </a:rPr>
              <a:t>宿舍及</a:t>
            </a:r>
            <a:r>
              <a:rPr lang="zh-TW" altLang="en-US">
                <a:solidFill>
                  <a:schemeClr val="bg1"/>
                </a:solidFill>
              </a:rPr>
              <a:t>社區</a:t>
            </a:r>
            <a:r>
              <a:rPr lang="zh-TW" altLang="en-US" smtClean="0">
                <a:solidFill>
                  <a:schemeClr val="bg1"/>
                </a:solidFill>
              </a:rPr>
              <a:t>網路也</a:t>
            </a:r>
            <a:r>
              <a:rPr lang="zh-TW" altLang="en-US">
                <a:solidFill>
                  <a:schemeClr val="bg1"/>
                </a:solidFill>
              </a:rPr>
              <a:t>可使用在居家</a:t>
            </a:r>
            <a:r>
              <a:rPr lang="zh-TW" altLang="en-US" smtClean="0">
                <a:solidFill>
                  <a:schemeClr val="bg1"/>
                </a:solidFill>
              </a:rPr>
              <a:t>區域網路</a:t>
            </a:r>
            <a:r>
              <a:rPr lang="zh-TW" altLang="en-US">
                <a:solidFill>
                  <a:schemeClr val="bg1"/>
                </a:solidFill>
              </a:rPr>
              <a:t>防護。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/>
          <a:stretch/>
        </p:blipFill>
        <p:spPr>
          <a:xfrm>
            <a:off x="757122" y="1772816"/>
            <a:ext cx="2051720" cy="25195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3367" y="5661248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sp>
        <p:nvSpPr>
          <p:cNvPr id="10" name="矩形 9"/>
          <p:cNvSpPr/>
          <p:nvPr/>
        </p:nvSpPr>
        <p:spPr>
          <a:xfrm>
            <a:off x="6251441" y="5661248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</p:spTree>
    <p:extLst>
      <p:ext uri="{BB962C8B-B14F-4D97-AF65-F5344CB8AC3E}">
        <p14:creationId xmlns:p14="http://schemas.microsoft.com/office/powerpoint/2010/main" val="257144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04" y="2239388"/>
            <a:ext cx="1997668" cy="1330946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30748" y="5229201"/>
            <a:ext cx="1800200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905791" y="5589032"/>
            <a:ext cx="683900" cy="21623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259301"/>
              </p:ext>
            </p:extLst>
          </p:nvPr>
        </p:nvGraphicFramePr>
        <p:xfrm>
          <a:off x="1385" y="745799"/>
          <a:ext cx="9142616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23663"/>
                <a:gridCol w="1149113"/>
                <a:gridCol w="1112792"/>
                <a:gridCol w="1828524"/>
                <a:gridCol w="1828524"/>
              </a:tblGrid>
              <a:tr h="495607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800" kern="100" smtClean="0"/>
                        <a:t>DHCP Snooping</a:t>
                      </a:r>
                      <a:r>
                        <a:rPr lang="zh-TW" altLang="en-US" sz="1800" kern="100" smtClean="0"/>
                        <a:t> </a:t>
                      </a:r>
                      <a:r>
                        <a:rPr lang="en-US" altLang="zh-TW" sz="1800" kern="100" smtClean="0"/>
                        <a:t>Switch</a:t>
                      </a:r>
                      <a:r>
                        <a:rPr lang="zh-TW" altLang="en-US" sz="1800" kern="100" smtClean="0"/>
                        <a:t>建置</a:t>
                      </a:r>
                      <a:endParaRPr lang="en-US" altLang="zh-TW" sz="1800" kern="100" smtClean="0"/>
                    </a:p>
                    <a:p>
                      <a:pPr lvl="0" algn="ctr"/>
                      <a:r>
                        <a:rPr lang="en-US" altLang="zh-TW" sz="1800" kern="100" smtClean="0"/>
                        <a:t>(</a:t>
                      </a:r>
                      <a:r>
                        <a:rPr lang="zh-TW" altLang="en-US" sz="1800" kern="100" smtClean="0"/>
                        <a:t>以五層樓為例</a:t>
                      </a:r>
                      <a:r>
                        <a:rPr lang="en-US" altLang="zh-TW" sz="1800" kern="100" smtClean="0"/>
                        <a:t>)</a:t>
                      </a:r>
                      <a:endParaRPr lang="zh-TW" altLang="en-US" sz="18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品名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台數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價格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總價</a:t>
                      </a:r>
                      <a:endParaRPr lang="zh-TW" altLang="en-US"/>
                    </a:p>
                  </a:txBody>
                  <a:tcPr anchor="ctr"/>
                </a:tc>
              </a:tr>
              <a:tr h="29500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Vigor 2920</a:t>
                      </a:r>
                      <a:endParaRPr lang="zh-TW" altLang="en-US" sz="18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mtClean="0"/>
                        <a:t>Router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1</a:t>
                      </a:r>
                      <a:endParaRPr lang="zh-TW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6000</a:t>
                      </a:r>
                      <a:endParaRPr lang="zh-TW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6000</a:t>
                      </a:r>
                      <a:endParaRPr lang="zh-TW" altLang="en-US" sz="1900"/>
                    </a:p>
                  </a:txBody>
                  <a:tcPr anchor="ctr"/>
                </a:tc>
              </a:tr>
              <a:tr h="29500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DGS-1210-24</a:t>
                      </a:r>
                      <a:endParaRPr lang="zh-TW" altLang="en-US" sz="18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Switch</a:t>
                      </a:r>
                      <a:endParaRPr lang="zh-TW" altLang="en-US" sz="18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5</a:t>
                      </a:r>
                      <a:endParaRPr lang="zh-TW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8000</a:t>
                      </a:r>
                      <a:endParaRPr lang="zh-TW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40000</a:t>
                      </a:r>
                      <a:endParaRPr lang="zh-TW" altLang="en-US" sz="19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07979"/>
              </p:ext>
            </p:extLst>
          </p:nvPr>
        </p:nvGraphicFramePr>
        <p:xfrm>
          <a:off x="7308304" y="2132856"/>
          <a:ext cx="18356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696"/>
              </a:tblGrid>
              <a:tr h="360040">
                <a:tc>
                  <a:txBody>
                    <a:bodyPr/>
                    <a:lstStyle/>
                    <a:p>
                      <a:r>
                        <a:rPr lang="zh-TW" altLang="en-US" smtClean="0"/>
                        <a:t>合計 ： </a:t>
                      </a:r>
                      <a:r>
                        <a:rPr lang="en-US" altLang="zh-TW" smtClean="0"/>
                        <a:t>46000</a:t>
                      </a:r>
                      <a:endParaRPr lang="zh-TW" altLang="en-US"/>
                    </a:p>
                  </a:txBody>
                  <a:tcPr anchor="ctr" anchorCtr="1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55" y="2095925"/>
            <a:ext cx="3057852" cy="136815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118373"/>
            <a:ext cx="914400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mtClean="0"/>
              <a:t>以</a:t>
            </a:r>
            <a:r>
              <a:rPr lang="zh-TW" altLang="en-US" dirty="0"/>
              <a:t>Layer2網路設備建置DHCP snooping環境，並讓每個網路使用者具有DHCP snooping機制則需要在每個設備的終端接上Layer2網路設備，需耗費相當的成本。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126" y="3464077"/>
            <a:ext cx="9142874" cy="646331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本系統以宿舍網路建置成本為考量，只</a:t>
            </a:r>
            <a:r>
              <a:rPr lang="zh-TW" altLang="en-US"/>
              <a:t>須</a:t>
            </a:r>
            <a:r>
              <a:rPr lang="zh-TW" altLang="en-US" smtClean="0"/>
              <a:t>把</a:t>
            </a:r>
            <a:r>
              <a:rPr lang="en-US" altLang="zh-TW"/>
              <a:t>I </a:t>
            </a:r>
            <a:r>
              <a:rPr lang="en-US" altLang="zh-TW" smtClean="0"/>
              <a:t>Watchman</a:t>
            </a:r>
            <a:r>
              <a:rPr lang="zh-TW" altLang="en-US" smtClean="0"/>
              <a:t>建置</a:t>
            </a:r>
            <a:r>
              <a:rPr lang="zh-TW" altLang="en-US" dirty="0"/>
              <a:t>在Router下層路由器(一般Switch或Hub)，即可</a:t>
            </a:r>
            <a:r>
              <a:rPr lang="zh-TW" altLang="en-US"/>
              <a:t>具有</a:t>
            </a:r>
            <a:r>
              <a:rPr lang="zh-TW" altLang="en-US" smtClean="0"/>
              <a:t>整體區域網路</a:t>
            </a:r>
            <a:r>
              <a:rPr lang="zh-TW" altLang="en-US" dirty="0"/>
              <a:t>的DHCP snooping機制。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" y="2115933"/>
            <a:ext cx="2174076" cy="1222919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2350"/>
              </p:ext>
            </p:extLst>
          </p:nvPr>
        </p:nvGraphicFramePr>
        <p:xfrm>
          <a:off x="36512" y="4149080"/>
          <a:ext cx="9107489" cy="1783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12260"/>
                <a:gridCol w="1451220"/>
                <a:gridCol w="1001013"/>
                <a:gridCol w="1821498"/>
                <a:gridCol w="1821498"/>
              </a:tblGrid>
              <a:tr h="132185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800" kern="100" smtClean="0"/>
                        <a:t>I Watchman</a:t>
                      </a:r>
                      <a:r>
                        <a:rPr lang="zh-TW" altLang="en-US" sz="1800" kern="100" smtClean="0"/>
                        <a:t>建置</a:t>
                      </a:r>
                      <a:endParaRPr lang="en-US" altLang="zh-TW" sz="1800" kern="100" smtClean="0"/>
                    </a:p>
                    <a:p>
                      <a:pPr lvl="0" algn="ctr"/>
                      <a:r>
                        <a:rPr lang="en-US" altLang="zh-TW" sz="1800" kern="100" smtClean="0"/>
                        <a:t>(</a:t>
                      </a:r>
                      <a:r>
                        <a:rPr lang="zh-TW" altLang="en-US" sz="1800" kern="100" smtClean="0"/>
                        <a:t>以五層樓為例</a:t>
                      </a:r>
                      <a:r>
                        <a:rPr lang="en-US" altLang="zh-TW" sz="1800" kern="100" smtClean="0"/>
                        <a:t>)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品名</a:t>
                      </a:r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台數</a:t>
                      </a:r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en-US" smtClean="0"/>
                        <a:t>價格</a:t>
                      </a:r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mtClean="0"/>
                        <a:t>總價</a:t>
                      </a:r>
                    </a:p>
                  </a:txBody>
                  <a:tcPr anchor="ctr" anchorCtr="1"/>
                </a:tc>
              </a:tr>
              <a:tr h="27777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Vigor 2920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mtClean="0"/>
                        <a:t>Router</a:t>
                      </a:r>
                      <a:endParaRPr lang="zh-TW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1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6000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6000</a:t>
                      </a:r>
                      <a:endParaRPr lang="zh-TW" altLang="en-US" sz="1900"/>
                    </a:p>
                  </a:txBody>
                  <a:tcPr anchor="ctr" anchorCtr="1"/>
                </a:tc>
              </a:tr>
              <a:tr h="27777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ES1100-24E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Switch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5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1700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8500</a:t>
                      </a:r>
                      <a:endParaRPr lang="zh-TW" altLang="en-US" sz="1900"/>
                    </a:p>
                  </a:txBody>
                  <a:tcPr anchor="ctr" anchorCtr="1"/>
                </a:tc>
              </a:tr>
              <a:tr h="27777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I Watchman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smtClean="0"/>
                        <a:t>I Watchman</a:t>
                      </a:r>
                      <a:endParaRPr lang="zh-TW" altLang="en-US" sz="180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1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3000</a:t>
                      </a:r>
                      <a:endParaRPr lang="zh-TW" altLang="en-US" sz="19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900" smtClean="0"/>
                        <a:t>3000</a:t>
                      </a:r>
                      <a:endParaRPr lang="zh-TW" altLang="en-US" sz="190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7" name="爆炸 2 6"/>
          <p:cNvSpPr/>
          <p:nvPr/>
        </p:nvSpPr>
        <p:spPr>
          <a:xfrm rot="482785">
            <a:off x="7231627" y="5769668"/>
            <a:ext cx="1880816" cy="916586"/>
          </a:xfrm>
          <a:prstGeom prst="irregularSeal2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07778"/>
              </p:ext>
            </p:extLst>
          </p:nvPr>
        </p:nvGraphicFramePr>
        <p:xfrm>
          <a:off x="7236296" y="6010488"/>
          <a:ext cx="18666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631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mtClean="0"/>
                        <a:t>合計 ： </a:t>
                      </a:r>
                      <a:r>
                        <a:rPr lang="en-US" altLang="zh-TW" smtClean="0"/>
                        <a:t>17500</a:t>
                      </a:r>
                      <a:endParaRPr lang="zh-TW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57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8000" dirty="0"/>
              <a:t>6</a:t>
            </a:r>
          </a:p>
          <a:p>
            <a:r>
              <a:rPr lang="zh-TW" altLang="en-US" dirty="0"/>
              <a:t>結論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31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83968" y="1988840"/>
            <a:ext cx="3096344" cy="12961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44285" y="5229201"/>
            <a:ext cx="2262579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139952" y="3293851"/>
            <a:ext cx="4896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若偵測封包工具使用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Snort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，也可加以利用自建入侵偵測系統，達到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Raspberry Pi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小型電腦多工處理成效。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6195" y="1385086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採用本系統即可以低成本建置費建置出DHCP snooping環境，並有效防止DHCP spoofing，針對學生宿舍及社區網路有極大的幫助。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1" y="4020229"/>
            <a:ext cx="1287532" cy="70296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50" y="4296199"/>
            <a:ext cx="2964849" cy="20475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3" y="2636912"/>
            <a:ext cx="1892839" cy="14869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12" y="2182464"/>
            <a:ext cx="1941368" cy="194136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67" y="1385086"/>
            <a:ext cx="1523791" cy="148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83968" y="1988840"/>
            <a:ext cx="3096344" cy="12961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944285" y="5229201"/>
            <a:ext cx="2262579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098" y="385614"/>
            <a:ext cx="1287532" cy="702963"/>
          </a:xfrm>
          <a:prstGeom prst="rect">
            <a:avLst/>
          </a:prstGeom>
        </p:spPr>
      </p:pic>
      <p:graphicFrame>
        <p:nvGraphicFramePr>
          <p:cNvPr id="12" name="資料庫圖表 11"/>
          <p:cNvGraphicFramePr/>
          <p:nvPr>
            <p:extLst>
              <p:ext uri="{D42A27DB-BD31-4B8C-83A1-F6EECF244321}">
                <p14:modId xmlns:p14="http://schemas.microsoft.com/office/powerpoint/2010/main" val="1935172632"/>
              </p:ext>
            </p:extLst>
          </p:nvPr>
        </p:nvGraphicFramePr>
        <p:xfrm>
          <a:off x="683568" y="1268760"/>
          <a:ext cx="8424936" cy="5112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90959"/>
            <a:ext cx="1133527" cy="1395761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>
          <a:xfrm>
            <a:off x="133054" y="84131"/>
            <a:ext cx="2926778" cy="991336"/>
          </a:xfrm>
          <a:prstGeom prst="roundRect">
            <a:avLst/>
          </a:prstGeom>
          <a:solidFill>
            <a:srgbClr val="0070C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50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智慧三創</a:t>
            </a:r>
            <a:endParaRPr lang="zh-TW" altLang="en-US" sz="5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 b="9708"/>
          <a:stretch/>
        </p:blipFill>
        <p:spPr>
          <a:xfrm>
            <a:off x="3779912" y="4185247"/>
            <a:ext cx="2154743" cy="23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62" y="1483573"/>
            <a:ext cx="2305467" cy="23054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51" y="3164885"/>
            <a:ext cx="2900047" cy="199230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503" y="3411221"/>
            <a:ext cx="1992813" cy="16739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5" y="3601819"/>
            <a:ext cx="2304256" cy="18434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301210"/>
            <a:ext cx="9144000" cy="936527"/>
          </a:xfrm>
        </p:spPr>
        <p:txBody>
          <a:bodyPr/>
          <a:lstStyle/>
          <a:p>
            <a:pPr algn="l"/>
            <a:r>
              <a:rPr lang="zh-TW" altLang="zh-TW" sz="2800" smtClean="0">
                <a:solidFill>
                  <a:schemeClr val="tx1"/>
                </a:solidFill>
              </a:rPr>
              <a:t>但是網路</a:t>
            </a:r>
            <a:r>
              <a:rPr lang="zh-TW" altLang="en-US" sz="2800" smtClean="0">
                <a:solidFill>
                  <a:schemeClr val="tx1"/>
                </a:solidFill>
              </a:rPr>
              <a:t>產品的</a:t>
            </a:r>
            <a:r>
              <a:rPr lang="zh-TW" altLang="zh-TW" sz="2800">
                <a:solidFill>
                  <a:schemeClr val="tx1"/>
                </a:solidFill>
              </a:rPr>
              <a:t>相關設定</a:t>
            </a:r>
            <a:r>
              <a:rPr lang="en-US" altLang="zh-TW" sz="2800" smtClean="0">
                <a:solidFill>
                  <a:schemeClr val="tx1"/>
                </a:solidFill>
              </a:rPr>
              <a:t/>
            </a:r>
            <a:br>
              <a:rPr lang="en-US" altLang="zh-TW" sz="2800" smtClean="0">
                <a:solidFill>
                  <a:schemeClr val="tx1"/>
                </a:solidFill>
              </a:rPr>
            </a:br>
            <a:r>
              <a:rPr lang="en-US" altLang="zh-TW" sz="2800">
                <a:solidFill>
                  <a:schemeClr val="tx1"/>
                </a:solidFill>
              </a:rPr>
              <a:t>	</a:t>
            </a:r>
            <a:r>
              <a:rPr lang="en-US" altLang="zh-TW" sz="2800" smtClean="0">
                <a:solidFill>
                  <a:schemeClr val="tx1"/>
                </a:solidFill>
              </a:rPr>
              <a:t>	</a:t>
            </a:r>
            <a:r>
              <a:rPr lang="zh-TW" altLang="en-US" sz="2800" smtClean="0">
                <a:solidFill>
                  <a:schemeClr val="tx1"/>
                </a:solidFill>
              </a:rPr>
              <a:t>    </a:t>
            </a:r>
            <a:r>
              <a:rPr lang="en-US" altLang="zh-TW" sz="2800" smtClean="0">
                <a:solidFill>
                  <a:schemeClr val="tx1"/>
                </a:solidFill>
              </a:rPr>
              <a:t>			</a:t>
            </a:r>
            <a:r>
              <a:rPr lang="zh-TW" altLang="zh-TW" sz="2800" smtClean="0">
                <a:solidFill>
                  <a:schemeClr val="tx1"/>
                </a:solidFill>
              </a:rPr>
              <a:t>是</a:t>
            </a:r>
            <a:r>
              <a:rPr lang="zh-TW" altLang="en-US" sz="2800" smtClean="0">
                <a:solidFill>
                  <a:schemeClr val="tx1"/>
                </a:solidFill>
              </a:rPr>
              <a:t>如</a:t>
            </a:r>
            <a:r>
              <a:rPr lang="zh-TW" altLang="en-US" sz="2800">
                <a:solidFill>
                  <a:schemeClr val="tx1"/>
                </a:solidFill>
              </a:rPr>
              <a:t>此</a:t>
            </a:r>
            <a:r>
              <a:rPr lang="zh-TW" altLang="zh-TW" sz="2800" smtClean="0">
                <a:solidFill>
                  <a:schemeClr val="tx1"/>
                </a:solidFill>
              </a:rPr>
              <a:t>簡易上手</a:t>
            </a:r>
            <a:r>
              <a:rPr lang="zh-TW" altLang="en-US" sz="2800" smtClean="0">
                <a:solidFill>
                  <a:schemeClr val="tx1"/>
                </a:solidFill>
              </a:rPr>
              <a:t>嗎</a:t>
            </a:r>
            <a:r>
              <a:rPr lang="en-US" altLang="zh-TW" sz="2800" smtClean="0">
                <a:solidFill>
                  <a:schemeClr val="tx1"/>
                </a:solidFill>
              </a:rPr>
              <a:t>??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4" y="2134506"/>
            <a:ext cx="3680423" cy="131720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59" y="1936276"/>
            <a:ext cx="1913389" cy="16263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7859" y="1196752"/>
            <a:ext cx="8455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4000" b="1" smtClean="0"/>
              <a:t>網</a:t>
            </a:r>
            <a:r>
              <a:rPr lang="zh-TW" altLang="zh-TW" sz="2500" b="1" smtClean="0"/>
              <a:t>路</a:t>
            </a:r>
            <a:r>
              <a:rPr lang="zh-TW" altLang="en-US" sz="2500" b="1" smtClean="0"/>
              <a:t>的</a:t>
            </a:r>
            <a:r>
              <a:rPr lang="zh-TW" altLang="zh-TW" sz="2500" b="1" smtClean="0"/>
              <a:t>發達</a:t>
            </a:r>
            <a:r>
              <a:rPr lang="zh-TW" altLang="en-US" sz="2500" b="1"/>
              <a:t>使</a:t>
            </a:r>
            <a:r>
              <a:rPr lang="zh-TW" altLang="zh-TW" sz="2500" b="1" smtClean="0"/>
              <a:t>網路</a:t>
            </a:r>
            <a:r>
              <a:rPr lang="zh-TW" altLang="zh-TW" sz="2500" b="1" dirty="0"/>
              <a:t>對於一般</a:t>
            </a:r>
            <a:r>
              <a:rPr lang="zh-TW" altLang="zh-TW" sz="2500" b="1"/>
              <a:t>人</a:t>
            </a:r>
            <a:r>
              <a:rPr lang="zh-TW" altLang="zh-TW" sz="2500" b="1" smtClean="0"/>
              <a:t>而言</a:t>
            </a:r>
            <a:r>
              <a:rPr lang="en-US" altLang="zh-TW" sz="2500" b="1" smtClean="0"/>
              <a:t>,</a:t>
            </a:r>
            <a:r>
              <a:rPr lang="zh-TW" altLang="zh-TW" sz="2500" b="1" smtClean="0"/>
              <a:t>已</a:t>
            </a:r>
            <a:r>
              <a:rPr lang="zh-TW" altLang="zh-TW" sz="2500" b="1" dirty="0"/>
              <a:t>是不可或缺</a:t>
            </a:r>
            <a:r>
              <a:rPr lang="zh-TW" altLang="zh-TW" sz="2500" b="1"/>
              <a:t>的</a:t>
            </a:r>
            <a:r>
              <a:rPr lang="zh-TW" altLang="zh-TW" sz="2500" b="1" smtClean="0"/>
              <a:t>資源</a:t>
            </a:r>
            <a:endParaRPr lang="zh-TW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15409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7504" y="116632"/>
            <a:ext cx="9036496" cy="67413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1313384" y="1522021"/>
            <a:ext cx="662473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8000" dirty="0"/>
              <a:t>2</a:t>
            </a:r>
          </a:p>
          <a:p>
            <a:r>
              <a:rPr lang="zh-TW" altLang="en-US" dirty="0"/>
              <a:t>創作背景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6642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95"/>
          <a:stretch/>
        </p:blipFill>
        <p:spPr>
          <a:xfrm>
            <a:off x="1763690" y="1334615"/>
            <a:ext cx="5947231" cy="424338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30748" y="5229201"/>
            <a:ext cx="1800200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04" y="5376471"/>
            <a:ext cx="648072" cy="93571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71" y="5367834"/>
            <a:ext cx="648072" cy="935719"/>
          </a:xfrm>
          <a:prstGeom prst="rect">
            <a:avLst/>
          </a:prstGeom>
        </p:spPr>
      </p:pic>
      <p:sp>
        <p:nvSpPr>
          <p:cNvPr id="16" name="標題 1"/>
          <p:cNvSpPr txBox="1">
            <a:spLocks/>
          </p:cNvSpPr>
          <p:nvPr/>
        </p:nvSpPr>
        <p:spPr bwMode="auto">
          <a:xfrm>
            <a:off x="18018" y="141008"/>
            <a:ext cx="912598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dirty="0" smtClean="0">
                <a:latin typeface="Times New Roman"/>
                <a:ea typeface="新細明體"/>
              </a:rPr>
              <a:t>WAN</a:t>
            </a:r>
            <a:r>
              <a:rPr lang="en-US" altLang="zh-TW" sz="4000" dirty="0">
                <a:latin typeface="Times New Roman"/>
                <a:ea typeface="新細明體"/>
              </a:rPr>
              <a:t>?</a:t>
            </a:r>
            <a:r>
              <a:rPr lang="zh-TW" altLang="en-US" sz="4000" dirty="0">
                <a:latin typeface="Times New Roman"/>
                <a:ea typeface="新細明體"/>
              </a:rPr>
              <a:t> </a:t>
            </a:r>
            <a:r>
              <a:rPr lang="en-US" altLang="zh-TW" sz="4000" dirty="0">
                <a:latin typeface="Times New Roman"/>
                <a:ea typeface="新細明體"/>
              </a:rPr>
              <a:t>LAN?</a:t>
            </a:r>
            <a:endParaRPr lang="zh-TW" altLang="en-US" sz="4000" dirty="0"/>
          </a:p>
        </p:txBody>
      </p:sp>
      <p:sp>
        <p:nvSpPr>
          <p:cNvPr id="2" name="矩形 1"/>
          <p:cNvSpPr/>
          <p:nvPr/>
        </p:nvSpPr>
        <p:spPr>
          <a:xfrm>
            <a:off x="3138861" y="4221091"/>
            <a:ext cx="2081212" cy="63724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329114" y="4213657"/>
            <a:ext cx="654065" cy="64468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207006" y="4941168"/>
            <a:ext cx="72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WAN</a:t>
            </a:r>
          </a:p>
        </p:txBody>
      </p:sp>
      <p:sp>
        <p:nvSpPr>
          <p:cNvPr id="5" name="矩形 4"/>
          <p:cNvSpPr/>
          <p:nvPr/>
        </p:nvSpPr>
        <p:spPr>
          <a:xfrm>
            <a:off x="3917205" y="496321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</a:rPr>
              <a:t>LAN</a:t>
            </a:r>
          </a:p>
        </p:txBody>
      </p:sp>
    </p:spTree>
    <p:extLst>
      <p:ext uri="{BB962C8B-B14F-4D97-AF65-F5344CB8AC3E}">
        <p14:creationId xmlns:p14="http://schemas.microsoft.com/office/powerpoint/2010/main" val="25397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4"/>
          <a:stretch/>
        </p:blipFill>
        <p:spPr>
          <a:xfrm>
            <a:off x="323531" y="2765438"/>
            <a:ext cx="5162839" cy="23084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9643" y="4539447"/>
            <a:ext cx="5870541" cy="723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30748" y="5229201"/>
            <a:ext cx="1800200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045006" y="4729550"/>
            <a:ext cx="1978545" cy="32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555693" y="4893839"/>
            <a:ext cx="1978545" cy="32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4591" r="9838" b="16361"/>
          <a:stretch/>
        </p:blipFill>
        <p:spPr>
          <a:xfrm>
            <a:off x="5913231" y="2852937"/>
            <a:ext cx="2931383" cy="1681235"/>
          </a:xfrm>
          <a:prstGeom prst="rect">
            <a:avLst/>
          </a:prstGeom>
        </p:spPr>
      </p:pic>
      <p:cxnSp>
        <p:nvCxnSpPr>
          <p:cNvPr id="30" name="直線單箭頭接點 29"/>
          <p:cNvCxnSpPr/>
          <p:nvPr/>
        </p:nvCxnSpPr>
        <p:spPr>
          <a:xfrm flipV="1">
            <a:off x="3707904" y="4494541"/>
            <a:ext cx="0" cy="51503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267744" y="4502808"/>
            <a:ext cx="0" cy="51503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83" y="4586626"/>
            <a:ext cx="295428" cy="426553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09" y="4570976"/>
            <a:ext cx="278283" cy="40179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724715" y="4649346"/>
            <a:ext cx="8595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>
                <a:solidFill>
                  <a:srgbClr val="002060"/>
                </a:solidFill>
              </a:rPr>
              <a:t>DHCP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70147" y="3919836"/>
            <a:ext cx="1777719" cy="54599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436020" y="3885966"/>
            <a:ext cx="494931" cy="57986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2267745" y="4997368"/>
            <a:ext cx="5143788" cy="2219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7411533" y="4513861"/>
            <a:ext cx="1389" cy="516025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標題 1"/>
          <p:cNvSpPr txBox="1">
            <a:spLocks/>
          </p:cNvSpPr>
          <p:nvPr/>
        </p:nvSpPr>
        <p:spPr bwMode="auto">
          <a:xfrm>
            <a:off x="143425" y="-65082"/>
            <a:ext cx="482453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>
                <a:latin typeface="Times New Roman"/>
                <a:ea typeface="新細明體"/>
              </a:rPr>
              <a:t>DHCP </a:t>
            </a:r>
            <a:r>
              <a:rPr lang="en-US" altLang="zh-TW" sz="4000" smtClean="0">
                <a:latin typeface="Times New Roman"/>
                <a:ea typeface="新細明體"/>
              </a:rPr>
              <a:t>-</a:t>
            </a:r>
            <a:r>
              <a:rPr lang="en-US" altLang="zh-TW" sz="4000" smtClean="0">
                <a:latin typeface="Times New Roman"/>
                <a:ea typeface="新細明體"/>
                <a:sym typeface="Wingdings" panose="05000000000000000000" pitchFamily="2" charset="2"/>
              </a:rPr>
              <a:t>-&gt; WAN Port?</a:t>
            </a:r>
            <a:endParaRPr lang="zh-TW" altLang="en-US" sz="4000" dirty="0"/>
          </a:p>
        </p:txBody>
      </p:sp>
      <p:sp>
        <p:nvSpPr>
          <p:cNvPr id="27" name="標題 1"/>
          <p:cNvSpPr txBox="1">
            <a:spLocks/>
          </p:cNvSpPr>
          <p:nvPr/>
        </p:nvSpPr>
        <p:spPr bwMode="auto">
          <a:xfrm>
            <a:off x="3930948" y="473255"/>
            <a:ext cx="5448885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>
                <a:latin typeface="Times New Roman"/>
                <a:ea typeface="新細明體"/>
              </a:rPr>
              <a:t>DHCP -</a:t>
            </a:r>
            <a:r>
              <a:rPr lang="en-US" altLang="zh-TW" sz="4000">
                <a:latin typeface="Times New Roman"/>
                <a:ea typeface="新細明體"/>
                <a:sym typeface="Wingdings" panose="05000000000000000000" pitchFamily="2" charset="2"/>
              </a:rPr>
              <a:t>-&gt; </a:t>
            </a:r>
            <a:r>
              <a:rPr lang="en-US" altLang="zh-TW" sz="4000" smtClean="0">
                <a:latin typeface="Times New Roman"/>
                <a:ea typeface="新細明體"/>
                <a:sym typeface="Wingdings" panose="05000000000000000000" pitchFamily="2" charset="2"/>
              </a:rPr>
              <a:t>LAN Port?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7364158" y="5124134"/>
            <a:ext cx="1752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1. </a:t>
            </a:r>
            <a:r>
              <a:rPr lang="zh-TW" altLang="en-US" dirty="0" smtClean="0">
                <a:solidFill>
                  <a:schemeClr val="accent2"/>
                </a:solidFill>
              </a:rPr>
              <a:t>Dynamic IP</a:t>
            </a:r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Static IP</a:t>
            </a:r>
          </a:p>
          <a:p>
            <a:r>
              <a:rPr lang="en-US" altLang="zh-TW" dirty="0" smtClean="0"/>
              <a:t>3. </a:t>
            </a:r>
            <a:r>
              <a:rPr lang="zh-TW" altLang="en-US" dirty="0" smtClean="0"/>
              <a:t>P</a:t>
            </a:r>
            <a:r>
              <a:rPr lang="zh-TW" altLang="en-US" dirty="0"/>
              <a:t>PPOE</a:t>
            </a:r>
          </a:p>
        </p:txBody>
      </p:sp>
    </p:spTree>
    <p:extLst>
      <p:ext uri="{BB962C8B-B14F-4D97-AF65-F5344CB8AC3E}">
        <p14:creationId xmlns:p14="http://schemas.microsoft.com/office/powerpoint/2010/main" val="23826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4"/>
          <a:stretch/>
        </p:blipFill>
        <p:spPr>
          <a:xfrm>
            <a:off x="323531" y="2765438"/>
            <a:ext cx="5162839" cy="23084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9643" y="4539447"/>
            <a:ext cx="5870541" cy="723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130748" y="5229201"/>
            <a:ext cx="1800200" cy="7196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045006" y="4729550"/>
            <a:ext cx="1978545" cy="32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555693" y="4893839"/>
            <a:ext cx="1978545" cy="320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4591" r="9838" b="16361"/>
          <a:stretch/>
        </p:blipFill>
        <p:spPr>
          <a:xfrm>
            <a:off x="5913231" y="2852937"/>
            <a:ext cx="2931383" cy="1681235"/>
          </a:xfrm>
          <a:prstGeom prst="rect">
            <a:avLst/>
          </a:prstGeom>
        </p:spPr>
      </p:pic>
      <p:cxnSp>
        <p:nvCxnSpPr>
          <p:cNvPr id="30" name="直線單箭頭接點 29"/>
          <p:cNvCxnSpPr/>
          <p:nvPr/>
        </p:nvCxnSpPr>
        <p:spPr>
          <a:xfrm flipV="1">
            <a:off x="3707904" y="4494541"/>
            <a:ext cx="0" cy="51503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2267744" y="4502808"/>
            <a:ext cx="0" cy="51503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668346" y="4595995"/>
            <a:ext cx="85959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b="1">
                <a:solidFill>
                  <a:srgbClr val="002060"/>
                </a:solidFill>
              </a:rPr>
              <a:t>DHCP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70147" y="3919836"/>
            <a:ext cx="1777719" cy="54599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436020" y="3885966"/>
            <a:ext cx="494931" cy="57986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2267745" y="4997368"/>
            <a:ext cx="5143788" cy="12208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851920" y="45706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IN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77231" y="458138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OUT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76287" y="458138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OUT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cxnSp>
        <p:nvCxnSpPr>
          <p:cNvPr id="29" name="直線接點 28"/>
          <p:cNvCxnSpPr/>
          <p:nvPr/>
        </p:nvCxnSpPr>
        <p:spPr>
          <a:xfrm flipH="1" flipV="1">
            <a:off x="7411533" y="4513861"/>
            <a:ext cx="1389" cy="516025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 txBox="1">
            <a:spLocks/>
          </p:cNvSpPr>
          <p:nvPr/>
        </p:nvSpPr>
        <p:spPr bwMode="auto">
          <a:xfrm>
            <a:off x="18018" y="141008"/>
            <a:ext cx="912598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smtClean="0"/>
              <a:t>OUT</a:t>
            </a:r>
            <a:r>
              <a:rPr lang="zh-TW" altLang="en-US" sz="4000" smtClean="0"/>
              <a:t> </a:t>
            </a:r>
            <a:r>
              <a:rPr lang="en-US" altLang="zh-TW" sz="4000" smtClean="0"/>
              <a:t>--&gt;</a:t>
            </a:r>
            <a:r>
              <a:rPr lang="zh-TW" altLang="en-US" sz="4000" smtClean="0"/>
              <a:t> </a:t>
            </a:r>
            <a:r>
              <a:rPr lang="en-US" altLang="zh-TW" sz="4000" smtClean="0"/>
              <a:t>IN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156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4" y="1814846"/>
            <a:ext cx="4117699" cy="427845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CC629-417B-4F3F-998F-52BCF80DBE1E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16" name="標題 1"/>
          <p:cNvSpPr txBox="1">
            <a:spLocks/>
          </p:cNvSpPr>
          <p:nvPr/>
        </p:nvSpPr>
        <p:spPr bwMode="auto">
          <a:xfrm>
            <a:off x="35497" y="188640"/>
            <a:ext cx="374441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sz="4000" dirty="0">
                <a:latin typeface="Times New Roman"/>
                <a:ea typeface="新細明體"/>
              </a:rPr>
              <a:t>DHCP spoofing</a:t>
            </a:r>
            <a:endParaRPr lang="zh-TW" altLang="en-US" sz="4000" dirty="0"/>
          </a:p>
        </p:txBody>
      </p:sp>
      <p:sp>
        <p:nvSpPr>
          <p:cNvPr id="2" name="矩形 1"/>
          <p:cNvSpPr/>
          <p:nvPr/>
        </p:nvSpPr>
        <p:spPr>
          <a:xfrm>
            <a:off x="3851920" y="56529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在使用</a:t>
            </a:r>
            <a:r>
              <a:rPr lang="en-US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DHCP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的環境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中</a:t>
            </a:r>
            <a:r>
              <a:rPr lang="zh-TW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，使用者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不循正常方式使用</a:t>
            </a:r>
            <a:r>
              <a:rPr lang="en-US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DHCP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，例如</a:t>
            </a:r>
            <a:r>
              <a:rPr lang="en-US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: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私自架設的</a:t>
            </a:r>
            <a:r>
              <a:rPr lang="en-US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DHCP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伺服器在網路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上</a:t>
            </a:r>
            <a:r>
              <a:rPr lang="zh-TW" altLang="en-US" kern="100">
                <a:solidFill>
                  <a:schemeClr val="bg1"/>
                </a:solidFill>
                <a:ea typeface="標楷體" panose="03000509000000000000" pitchFamily="65" charset="-120"/>
              </a:rPr>
              <a:t>配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發</a:t>
            </a:r>
            <a:r>
              <a:rPr lang="en-US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IP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，這種狀況一旦出現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，將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會</a:t>
            </a:r>
            <a:r>
              <a:rPr lang="zh-TW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造成</a:t>
            </a:r>
            <a:r>
              <a:rPr lang="en-US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DHCP</a:t>
            </a:r>
            <a:r>
              <a:rPr lang="zh-TW" altLang="en-US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en-US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spoofing</a:t>
            </a:r>
            <a:r>
              <a:rPr lang="zh-TW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 ，</a:t>
            </a:r>
            <a:r>
              <a:rPr lang="zh-TW" altLang="en-US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使其他</a:t>
            </a:r>
            <a:r>
              <a:rPr lang="zh-TW" altLang="zh-TW" kern="100" smtClean="0">
                <a:solidFill>
                  <a:schemeClr val="bg1"/>
                </a:solidFill>
                <a:ea typeface="標楷體" panose="03000509000000000000" pitchFamily="65" charset="-120"/>
              </a:rPr>
              <a:t>使用者</a:t>
            </a:r>
            <a:r>
              <a:rPr lang="zh-TW" altLang="zh-TW" kern="100" dirty="0">
                <a:solidFill>
                  <a:schemeClr val="bg1"/>
                </a:solidFill>
                <a:ea typeface="標楷體" panose="03000509000000000000" pitchFamily="65" charset="-120"/>
              </a:rPr>
              <a:t>無法</a:t>
            </a:r>
            <a:r>
              <a:rPr lang="zh-TW" altLang="zh-TW" kern="100">
                <a:solidFill>
                  <a:schemeClr val="bg1"/>
                </a:solidFill>
                <a:ea typeface="標楷體" panose="03000509000000000000" pitchFamily="65" charset="-120"/>
              </a:rPr>
              <a:t>連線。</a:t>
            </a:r>
            <a:endParaRPr lang="zh-TW" altLang="zh-TW" kern="100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42" y="1814846"/>
            <a:ext cx="4172425" cy="4278451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139952" y="3450015"/>
            <a:ext cx="788600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884741" y="4581129"/>
            <a:ext cx="1296144" cy="29238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300" b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DHCP spoofing</a:t>
            </a:r>
          </a:p>
        </p:txBody>
      </p:sp>
      <p:sp>
        <p:nvSpPr>
          <p:cNvPr id="17" name="矩形 16"/>
          <p:cNvSpPr/>
          <p:nvPr/>
        </p:nvSpPr>
        <p:spPr>
          <a:xfrm>
            <a:off x="2630095" y="2828655"/>
            <a:ext cx="156966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網路正常運作</a:t>
            </a:r>
          </a:p>
        </p:txBody>
      </p:sp>
      <p:sp>
        <p:nvSpPr>
          <p:cNvPr id="18" name="矩形 17"/>
          <p:cNvSpPr/>
          <p:nvPr/>
        </p:nvSpPr>
        <p:spPr>
          <a:xfrm>
            <a:off x="7144030" y="2852936"/>
            <a:ext cx="191088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b="1" smtClean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恐導致網路癱瘓</a:t>
            </a:r>
            <a:endParaRPr lang="zh-TW" altLang="en-US" b="1">
              <a:solidFill>
                <a:srgbClr val="7030A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12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soc101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8949</TotalTime>
  <Words>1426</Words>
  <Application>Microsoft Office PowerPoint</Application>
  <PresentationFormat>如螢幕大小 (4:3)</PresentationFormat>
  <Paragraphs>283</Paragraphs>
  <Slides>39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9" baseType="lpstr">
      <vt:lpstr>微軟正黑體</vt:lpstr>
      <vt:lpstr>新細明體</vt:lpstr>
      <vt:lpstr>標楷體</vt:lpstr>
      <vt:lpstr>Arial</vt:lpstr>
      <vt:lpstr>Calibri</vt:lpstr>
      <vt:lpstr>Ebrima</vt:lpstr>
      <vt:lpstr>Times New Roman</vt:lpstr>
      <vt:lpstr>Wingdings</vt:lpstr>
      <vt:lpstr>minisoc101</vt:lpstr>
      <vt:lpstr>Visio</vt:lpstr>
      <vt:lpstr>DHCP snooping on Raspberry Pi</vt:lpstr>
      <vt:lpstr>Contents</vt:lpstr>
      <vt:lpstr>PowerPoint 簡報</vt:lpstr>
      <vt:lpstr>但是網路產品的相關設定          是如此簡易上手嗎??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YuHan</dc:creator>
  <cp:lastModifiedBy>Win7</cp:lastModifiedBy>
  <cp:revision>1362</cp:revision>
  <cp:lastPrinted>2012-12-09T16:51:54Z</cp:lastPrinted>
  <dcterms:created xsi:type="dcterms:W3CDTF">2012-12-08T09:53:19Z</dcterms:created>
  <dcterms:modified xsi:type="dcterms:W3CDTF">2015-05-14T11:30:27Z</dcterms:modified>
</cp:coreProperties>
</file>